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7" r:id="rId4"/>
    <p:sldId id="258" r:id="rId5"/>
    <p:sldId id="259" r:id="rId6"/>
    <p:sldId id="262" r:id="rId7"/>
    <p:sldId id="260" r:id="rId8"/>
    <p:sldId id="264" r:id="rId9"/>
    <p:sldId id="265" r:id="rId10"/>
    <p:sldId id="261" r:id="rId11"/>
    <p:sldId id="266"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A5F05-E061-4036-A62D-F86E2E158B3E}" type="slidenum">
              <a:rPr lang="en-GB" smtClean="0"/>
              <a:pPr/>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F4A5F05-E061-4036-A62D-F86E2E158B3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4EEA6A-6FF5-40AC-A242-EE9B1D886938}" type="datetimeFigureOut">
              <a:rPr lang="en-GB" smtClean="0"/>
              <a:pPr/>
              <a:t>14/09/2017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4A5F05-E061-4036-A62D-F86E2E158B3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F64EEA6A-6FF5-40AC-A242-EE9B1D886938}" type="datetimeFigureOut">
              <a:rPr lang="en-GB" smtClean="0"/>
              <a:pPr/>
              <a:t>14/09/2017</a:t>
            </a:fld>
            <a:endParaRPr lang="en-GB"/>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GB"/>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F4A5F05-E061-4036-A62D-F86E2E158B3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t>Expectations for Year 2</a:t>
            </a:r>
            <a:endParaRPr lang="en-GB" sz="5400" dirty="0"/>
          </a:p>
        </p:txBody>
      </p:sp>
      <p:sp>
        <p:nvSpPr>
          <p:cNvPr id="3" name="Subtitle 2"/>
          <p:cNvSpPr>
            <a:spLocks noGrp="1"/>
          </p:cNvSpPr>
          <p:nvPr>
            <p:ph type="subTitle" idx="1"/>
          </p:nvPr>
        </p:nvSpPr>
        <p:spPr/>
        <p:txBody>
          <a:bodyPr>
            <a:noAutofit/>
          </a:bodyPr>
          <a:lstStyle/>
          <a:p>
            <a:r>
              <a:rPr lang="en-GB" sz="2800" dirty="0" smtClean="0"/>
              <a:t>What parents should know</a:t>
            </a:r>
            <a:endParaRPr lang="en-GB" sz="2800" dirty="0"/>
          </a:p>
        </p:txBody>
      </p:sp>
      <p:sp>
        <p:nvSpPr>
          <p:cNvPr id="4" name="TextBox 3"/>
          <p:cNvSpPr txBox="1"/>
          <p:nvPr/>
        </p:nvSpPr>
        <p:spPr>
          <a:xfrm>
            <a:off x="4139952" y="3212976"/>
            <a:ext cx="4718599" cy="1569660"/>
          </a:xfrm>
          <a:prstGeom prst="rect">
            <a:avLst/>
          </a:prstGeom>
          <a:noFill/>
        </p:spPr>
        <p:txBody>
          <a:bodyPr wrap="none" rtlCol="0">
            <a:spAutoFit/>
          </a:bodyPr>
          <a:lstStyle/>
          <a:p>
            <a:r>
              <a:rPr lang="en-GB" sz="2400" b="1" dirty="0" smtClean="0"/>
              <a:t>2A- Mrs Shaikh, Year Group Leader</a:t>
            </a:r>
          </a:p>
          <a:p>
            <a:r>
              <a:rPr lang="en-GB" sz="2400" b="1" dirty="0" smtClean="0"/>
              <a:t>2K- Mrs </a:t>
            </a:r>
            <a:r>
              <a:rPr lang="en-GB" sz="2400" b="1" dirty="0" err="1" smtClean="0"/>
              <a:t>Khanom</a:t>
            </a:r>
            <a:endParaRPr lang="en-GB" sz="2400" b="1" dirty="0" smtClean="0"/>
          </a:p>
          <a:p>
            <a:r>
              <a:rPr lang="en-GB" sz="2400" b="1" dirty="0" smtClean="0"/>
              <a:t>2S- Miss </a:t>
            </a:r>
            <a:r>
              <a:rPr lang="en-GB" sz="2400" b="1" dirty="0" err="1" smtClean="0"/>
              <a:t>Khatun</a:t>
            </a:r>
            <a:endParaRPr lang="en-GB" sz="2400" b="1" dirty="0" smtClean="0"/>
          </a:p>
          <a:p>
            <a:r>
              <a:rPr lang="en-GB" sz="2400" b="1" dirty="0" smtClean="0"/>
              <a:t>2N- Miss Khaliq</a:t>
            </a:r>
            <a:endParaRPr lang="en-GB" sz="2400" b="1" dirty="0"/>
          </a:p>
        </p:txBody>
      </p:sp>
    </p:spTree>
    <p:extLst>
      <p:ext uri="{BB962C8B-B14F-4D97-AF65-F5344CB8AC3E}">
        <p14:creationId xmlns:p14="http://schemas.microsoft.com/office/powerpoint/2010/main" val="3180912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892444" cy="548640"/>
          </a:xfrm>
        </p:spPr>
        <p:txBody>
          <a:bodyPr/>
          <a:lstStyle/>
          <a:p>
            <a:pPr algn="ctr"/>
            <a:r>
              <a:rPr lang="en-GB" sz="3600" u="sng" dirty="0" smtClean="0"/>
              <a:t>National curriculum expectation </a:t>
            </a:r>
            <a:endParaRPr lang="en-GB" u="sng" dirty="0"/>
          </a:p>
        </p:txBody>
      </p:sp>
      <p:sp>
        <p:nvSpPr>
          <p:cNvPr id="3" name="Content Placeholder 2"/>
          <p:cNvSpPr>
            <a:spLocks noGrp="1"/>
          </p:cNvSpPr>
          <p:nvPr>
            <p:ph idx="1"/>
          </p:nvPr>
        </p:nvSpPr>
        <p:spPr/>
        <p:txBody>
          <a:bodyPr>
            <a:normAutofit/>
          </a:bodyPr>
          <a:lstStyle/>
          <a:p>
            <a:pPr algn="ctr"/>
            <a:r>
              <a:rPr lang="en-GB" sz="2000" dirty="0" smtClean="0"/>
              <a:t>National curriculum expectations for all year groups can be found on our website. </a:t>
            </a:r>
            <a:r>
              <a:rPr lang="en-GB" sz="2000" dirty="0"/>
              <a:t>S</a:t>
            </a:r>
            <a:r>
              <a:rPr lang="en-GB" sz="2000" dirty="0" smtClean="0"/>
              <a:t>elect the learning tab-national curriculum programmes of </a:t>
            </a:r>
            <a:r>
              <a:rPr lang="en-GB" sz="2000" dirty="0" err="1" smtClean="0"/>
              <a:t>studies,then</a:t>
            </a:r>
            <a:r>
              <a:rPr lang="en-GB" sz="2000" dirty="0" smtClean="0"/>
              <a:t> scroll down you will see each year group document for the national curriculum expectations. </a:t>
            </a:r>
          </a:p>
          <a:p>
            <a:pPr algn="ctr"/>
            <a:endParaRPr lang="en-GB" sz="24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rotWithShape="1">
          <a:blip r:embed="rId2" cstate="print"/>
          <a:srcRect b="351"/>
          <a:stretch/>
        </p:blipFill>
        <p:spPr bwMode="auto">
          <a:xfrm>
            <a:off x="395536" y="2708920"/>
            <a:ext cx="7985271" cy="3528392"/>
          </a:xfrm>
          <a:prstGeom prst="rect">
            <a:avLst/>
          </a:prstGeom>
          <a:noFill/>
          <a:ln w="9525">
            <a:noFill/>
            <a:miter lim="800000"/>
            <a:headEnd/>
            <a:tailEnd/>
          </a:ln>
        </p:spPr>
      </p:pic>
      <p:sp>
        <p:nvSpPr>
          <p:cNvPr id="4" name="Oval 3"/>
          <p:cNvSpPr/>
          <p:nvPr/>
        </p:nvSpPr>
        <p:spPr>
          <a:xfrm>
            <a:off x="3347864" y="3887140"/>
            <a:ext cx="86409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4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u="sng" dirty="0" smtClean="0"/>
              <a:t>SATs</a:t>
            </a:r>
            <a:endParaRPr lang="en-GB" u="sng" dirty="0"/>
          </a:p>
        </p:txBody>
      </p:sp>
      <p:sp>
        <p:nvSpPr>
          <p:cNvPr id="3" name="Content Placeholder 2"/>
          <p:cNvSpPr>
            <a:spLocks noGrp="1"/>
          </p:cNvSpPr>
          <p:nvPr>
            <p:ph idx="1"/>
          </p:nvPr>
        </p:nvSpPr>
        <p:spPr>
          <a:xfrm>
            <a:off x="822960" y="1100628"/>
            <a:ext cx="7520940" cy="4128572"/>
          </a:xfrm>
        </p:spPr>
        <p:txBody>
          <a:bodyPr>
            <a:normAutofit/>
          </a:bodyPr>
          <a:lstStyle/>
          <a:p>
            <a:pPr algn="ctr"/>
            <a:r>
              <a:rPr lang="en-GB" sz="2400" dirty="0" smtClean="0">
                <a:latin typeface="Arial" panose="020B0604020202020204" pitchFamily="34" charset="0"/>
                <a:cs typeface="Arial" panose="020B0604020202020204" pitchFamily="34" charset="0"/>
              </a:rPr>
              <a:t>All children will sit a national test in May 2018. They will be required to show how they’ve progressed in their Reading, English </a:t>
            </a:r>
            <a:r>
              <a:rPr lang="en-GB" sz="2400" dirty="0">
                <a:latin typeface="Arial" panose="020B0604020202020204" pitchFamily="34" charset="0"/>
                <a:cs typeface="Arial" panose="020B0604020202020204" pitchFamily="34" charset="0"/>
              </a:rPr>
              <a:t>g</a:t>
            </a:r>
            <a:r>
              <a:rPr lang="en-GB" sz="2400" dirty="0" smtClean="0">
                <a:latin typeface="Arial" panose="020B0604020202020204" pitchFamily="34" charset="0"/>
                <a:cs typeface="Arial" panose="020B0604020202020204" pitchFamily="34" charset="0"/>
              </a:rPr>
              <a:t>rammar, punctuation and spelling, and Maths.</a:t>
            </a:r>
          </a:p>
          <a:p>
            <a:pPr algn="ctr"/>
            <a:endParaRPr lang="en-GB" sz="2400" dirty="0" smtClean="0">
              <a:latin typeface="Arial" panose="020B0604020202020204" pitchFamily="34" charset="0"/>
              <a:cs typeface="Arial" panose="020B0604020202020204" pitchFamily="34" charset="0"/>
            </a:endParaRPr>
          </a:p>
          <a:p>
            <a:pPr algn="ctr"/>
            <a:r>
              <a:rPr lang="en-GB" sz="2400" dirty="0" smtClean="0">
                <a:latin typeface="Arial" panose="020B0604020202020204" pitchFamily="34" charset="0"/>
                <a:cs typeface="Arial" panose="020B0604020202020204" pitchFamily="34" charset="0"/>
              </a:rPr>
              <a:t>Parents should assist their children with their weekly homework and any additional tasks set by the class teacher to help the children meet the standard set by the government. </a:t>
            </a:r>
          </a:p>
        </p:txBody>
      </p:sp>
      <p:sp>
        <p:nvSpPr>
          <p:cNvPr id="1026" name="AutoShape 2" descr="Image result for sa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8" name="Picture 4" descr="Image result for sats year 2"/>
          <p:cNvPicPr>
            <a:picLocks noChangeAspect="1" noChangeArrowheads="1"/>
          </p:cNvPicPr>
          <p:nvPr/>
        </p:nvPicPr>
        <p:blipFill>
          <a:blip r:embed="rId2" cstate="print"/>
          <a:srcRect/>
          <a:stretch>
            <a:fillRect/>
          </a:stretch>
        </p:blipFill>
        <p:spPr bwMode="auto">
          <a:xfrm>
            <a:off x="1714480" y="4653135"/>
            <a:ext cx="6000750" cy="2204865"/>
          </a:xfrm>
          <a:prstGeom prst="rect">
            <a:avLst/>
          </a:prstGeom>
          <a:noFill/>
        </p:spPr>
      </p:pic>
    </p:spTree>
    <p:extLst>
      <p:ext uri="{BB962C8B-B14F-4D97-AF65-F5344CB8AC3E}">
        <p14:creationId xmlns:p14="http://schemas.microsoft.com/office/powerpoint/2010/main" val="25049191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428604"/>
            <a:ext cx="7892444" cy="4251873"/>
          </a:xfrm>
        </p:spPr>
        <p:txBody>
          <a:bodyPr>
            <a:normAutofit fontScale="92500" lnSpcReduction="10000"/>
          </a:bodyPr>
          <a:lstStyle/>
          <a:p>
            <a:pPr algn="ctr"/>
            <a:r>
              <a:rPr lang="en-GB" sz="1800" u="sng" dirty="0" smtClean="0">
                <a:latin typeface="Arial" pitchFamily="34" charset="0"/>
                <a:cs typeface="Arial" pitchFamily="34" charset="0"/>
              </a:rPr>
              <a:t>Educational Visits </a:t>
            </a:r>
          </a:p>
          <a:p>
            <a:pPr algn="ctr"/>
            <a:r>
              <a:rPr lang="en-GB" sz="1800" dirty="0" smtClean="0">
                <a:latin typeface="Arial" pitchFamily="34" charset="0"/>
                <a:cs typeface="Arial" pitchFamily="34" charset="0"/>
              </a:rPr>
              <a:t>Educational visits will take place in Year 2. We will notify you of these  visits before they take place. </a:t>
            </a:r>
          </a:p>
          <a:p>
            <a:pPr algn="ctr"/>
            <a:endParaRPr lang="en-GB" sz="1800" u="sng" dirty="0" smtClean="0">
              <a:latin typeface="Arial" pitchFamily="34" charset="0"/>
              <a:cs typeface="Arial" pitchFamily="34" charset="0"/>
            </a:endParaRPr>
          </a:p>
          <a:p>
            <a:pPr algn="ctr"/>
            <a:r>
              <a:rPr lang="en-GB" sz="1800" u="sng" dirty="0" smtClean="0">
                <a:latin typeface="Arial" pitchFamily="34" charset="0"/>
                <a:cs typeface="Arial" pitchFamily="34" charset="0"/>
              </a:rPr>
              <a:t>Clubs </a:t>
            </a:r>
          </a:p>
          <a:p>
            <a:pPr algn="ctr"/>
            <a:r>
              <a:rPr lang="en-GB" sz="1800" dirty="0" smtClean="0">
                <a:latin typeface="Arial" pitchFamily="34" charset="0"/>
                <a:cs typeface="Arial" pitchFamily="34" charset="0"/>
              </a:rPr>
              <a:t>If your child signs up for a club and receives a place, please ensure they understand that they have made a commitment and need to attend all sessions.  They must be collected on time. </a:t>
            </a:r>
            <a:endParaRPr lang="en-GB" sz="1800" u="sng" dirty="0" smtClean="0">
              <a:latin typeface="Arial" pitchFamily="34" charset="0"/>
              <a:cs typeface="Arial" pitchFamily="34" charset="0"/>
            </a:endParaRPr>
          </a:p>
          <a:p>
            <a:pPr algn="ctr"/>
            <a:endParaRPr lang="en-GB" sz="1800" u="sng" dirty="0" smtClean="0">
              <a:latin typeface="Arial" pitchFamily="34" charset="0"/>
              <a:cs typeface="Arial" pitchFamily="34" charset="0"/>
            </a:endParaRPr>
          </a:p>
          <a:p>
            <a:pPr algn="ctr"/>
            <a:r>
              <a:rPr lang="en-GB" sz="1800" u="sng" dirty="0" smtClean="0">
                <a:latin typeface="Arial" pitchFamily="34" charset="0"/>
                <a:cs typeface="Arial" pitchFamily="34" charset="0"/>
              </a:rPr>
              <a:t>Collecting your child after school</a:t>
            </a:r>
          </a:p>
          <a:p>
            <a:pPr algn="ctr"/>
            <a:r>
              <a:rPr lang="en-GB" sz="1800" dirty="0" smtClean="0">
                <a:latin typeface="Arial" pitchFamily="34" charset="0"/>
                <a:cs typeface="Arial" pitchFamily="34" charset="0"/>
              </a:rPr>
              <a:t>If </a:t>
            </a:r>
            <a:r>
              <a:rPr lang="en-GB" sz="1800" dirty="0">
                <a:latin typeface="Arial" pitchFamily="34" charset="0"/>
                <a:cs typeface="Arial" pitchFamily="34" charset="0"/>
              </a:rPr>
              <a:t>you are unable to collect your children after school, it’s your responsibility to let the school know who will be coming to collect them. We cannot release your child to an adult if we have not been informed prior to their collection.</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1670" y="5143512"/>
            <a:ext cx="3429024" cy="162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2264" y="4500570"/>
            <a:ext cx="2286015" cy="2215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278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u="sng" dirty="0" smtClean="0"/>
              <a:t>Clothing </a:t>
            </a:r>
            <a:endParaRPr lang="en-GB" sz="3600" u="sng" dirty="0"/>
          </a:p>
        </p:txBody>
      </p:sp>
      <p:sp>
        <p:nvSpPr>
          <p:cNvPr id="3" name="Content Placeholder 2"/>
          <p:cNvSpPr>
            <a:spLocks noGrp="1"/>
          </p:cNvSpPr>
          <p:nvPr>
            <p:ph idx="1"/>
          </p:nvPr>
        </p:nvSpPr>
        <p:spPr>
          <a:xfrm>
            <a:off x="755576" y="908720"/>
            <a:ext cx="7520940" cy="3771757"/>
          </a:xfrm>
        </p:spPr>
        <p:txBody>
          <a:bodyPr>
            <a:noAutofit/>
          </a:bodyPr>
          <a:lstStyle/>
          <a:p>
            <a:pPr algn="ctr"/>
            <a:r>
              <a:rPr lang="en-GB" sz="2800" dirty="0">
                <a:latin typeface="Arial" panose="020B0604020202020204" pitchFamily="34" charset="0"/>
                <a:cs typeface="Arial" panose="020B0604020202020204" pitchFamily="34" charset="0"/>
              </a:rPr>
              <a:t>Please make sure </a:t>
            </a:r>
            <a:r>
              <a:rPr lang="en-GB" sz="2800" dirty="0" smtClean="0">
                <a:latin typeface="Arial" panose="020B0604020202020204" pitchFamily="34" charset="0"/>
                <a:cs typeface="Arial" panose="020B0604020202020204" pitchFamily="34" charset="0"/>
              </a:rPr>
              <a:t>your child </a:t>
            </a:r>
            <a:r>
              <a:rPr lang="en-GB" sz="2800" smtClean="0">
                <a:latin typeface="Arial" panose="020B0604020202020204" pitchFamily="34" charset="0"/>
                <a:cs typeface="Arial" panose="020B0604020202020204" pitchFamily="34" charset="0"/>
              </a:rPr>
              <a:t>is wearing </a:t>
            </a:r>
            <a:r>
              <a:rPr lang="en-GB" sz="2800" dirty="0" smtClean="0">
                <a:latin typeface="Arial" panose="020B0604020202020204" pitchFamily="34" charset="0"/>
                <a:cs typeface="Arial" panose="020B0604020202020204" pitchFamily="34" charset="0"/>
              </a:rPr>
              <a:t>school uniform and </a:t>
            </a:r>
            <a:r>
              <a:rPr lang="en-GB" sz="2800" dirty="0">
                <a:latin typeface="Arial" panose="020B0604020202020204" pitchFamily="34" charset="0"/>
                <a:cs typeface="Arial" panose="020B0604020202020204" pitchFamily="34" charset="0"/>
              </a:rPr>
              <a:t>your child’s name is on every item of their </a:t>
            </a:r>
            <a:r>
              <a:rPr lang="en-GB" sz="2800" dirty="0" smtClean="0">
                <a:latin typeface="Arial" panose="020B0604020202020204" pitchFamily="34" charset="0"/>
                <a:cs typeface="Arial" panose="020B0604020202020204" pitchFamily="34" charset="0"/>
              </a:rPr>
              <a:t>clothing. PE </a:t>
            </a:r>
            <a:r>
              <a:rPr lang="en-GB" sz="2800" dirty="0">
                <a:latin typeface="Arial" panose="020B0604020202020204" pitchFamily="34" charset="0"/>
                <a:cs typeface="Arial" panose="020B0604020202020204" pitchFamily="34" charset="0"/>
              </a:rPr>
              <a:t>bags </a:t>
            </a:r>
            <a:r>
              <a:rPr lang="en-GB" sz="2800" dirty="0" smtClean="0">
                <a:latin typeface="Arial" panose="020B0604020202020204" pitchFamily="34" charset="0"/>
                <a:cs typeface="Arial" panose="020B0604020202020204" pitchFamily="34" charset="0"/>
              </a:rPr>
              <a:t>should be </a:t>
            </a:r>
            <a:r>
              <a:rPr lang="en-GB" sz="2800" dirty="0">
                <a:latin typeface="Arial" panose="020B0604020202020204" pitchFamily="34" charset="0"/>
                <a:cs typeface="Arial" panose="020B0604020202020204" pitchFamily="34" charset="0"/>
              </a:rPr>
              <a:t>sent with the right clothing every Monday. PE bags must be left in school during the week and be brought home every Friday</a:t>
            </a:r>
            <a:r>
              <a:rPr lang="en-GB" sz="2800" dirty="0" smtClean="0">
                <a:latin typeface="Arial" panose="020B0604020202020204" pitchFamily="34" charset="0"/>
                <a:cs typeface="Arial" panose="020B0604020202020204" pitchFamily="34" charset="0"/>
              </a:rPr>
              <a:t>.</a:t>
            </a:r>
          </a:p>
          <a:p>
            <a:r>
              <a:rPr lang="en-GB" sz="2400" dirty="0" smtClean="0"/>
              <a:t>2A </a:t>
            </a:r>
            <a:r>
              <a:rPr lang="en-GB" sz="2400" dirty="0"/>
              <a:t>– Tuesday and </a:t>
            </a:r>
            <a:r>
              <a:rPr lang="en-GB" sz="2400" dirty="0" smtClean="0"/>
              <a:t>Wednesday</a:t>
            </a:r>
            <a:endParaRPr lang="en-GB" sz="2400" dirty="0"/>
          </a:p>
          <a:p>
            <a:r>
              <a:rPr lang="en-GB" sz="2400" dirty="0"/>
              <a:t>2N – Tuesday and Wednesday</a:t>
            </a:r>
          </a:p>
          <a:p>
            <a:r>
              <a:rPr lang="en-GB" sz="2400" dirty="0" smtClean="0"/>
              <a:t>2K </a:t>
            </a:r>
            <a:r>
              <a:rPr lang="en-GB" sz="2400" dirty="0"/>
              <a:t>– </a:t>
            </a:r>
            <a:r>
              <a:rPr lang="en-GB" sz="2400" dirty="0" smtClean="0"/>
              <a:t>Friday  </a:t>
            </a:r>
            <a:r>
              <a:rPr lang="en-GB" sz="2400" dirty="0"/>
              <a:t>and Wednesday</a:t>
            </a:r>
          </a:p>
          <a:p>
            <a:r>
              <a:rPr lang="en-GB" sz="2400" dirty="0" smtClean="0"/>
              <a:t>2S </a:t>
            </a:r>
            <a:r>
              <a:rPr lang="en-GB" sz="2400" dirty="0"/>
              <a:t>– </a:t>
            </a:r>
            <a:r>
              <a:rPr lang="en-GB" sz="2400" dirty="0" smtClean="0"/>
              <a:t>Monday </a:t>
            </a:r>
            <a:r>
              <a:rPr lang="en-GB" sz="2400" dirty="0"/>
              <a:t>and </a:t>
            </a:r>
            <a:r>
              <a:rPr lang="en-GB" sz="2400" dirty="0" smtClean="0"/>
              <a:t>Wednesday</a:t>
            </a:r>
            <a:endParaRPr lang="en-GB" sz="2400" dirty="0"/>
          </a:p>
          <a:p>
            <a:pPr algn="ctr"/>
            <a:endParaRPr lang="en-GB" sz="2800" b="0" dirty="0"/>
          </a:p>
          <a:p>
            <a:pPr algn="ctr"/>
            <a:endParaRPr lang="en-GB" sz="2800" dirty="0">
              <a:latin typeface="Arial" panose="020B0604020202020204" pitchFamily="34" charset="0"/>
              <a:cs typeface="Arial" panose="020B0604020202020204" pitchFamily="34" charset="0"/>
            </a:endParaRP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3957465"/>
            <a:ext cx="3236987" cy="2586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099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5400" u="sng" dirty="0" smtClean="0"/>
              <a:t>Clothing </a:t>
            </a:r>
            <a:endParaRPr lang="en-GB" sz="5400" u="sng"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763"/>
          <a:stretch/>
        </p:blipFill>
        <p:spPr bwMode="auto">
          <a:xfrm flipH="1">
            <a:off x="6084168" y="5229200"/>
            <a:ext cx="2952326" cy="16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22960" y="1100628"/>
            <a:ext cx="7520940" cy="5424716"/>
          </a:xfrm>
        </p:spPr>
        <p:txBody>
          <a:bodyPr>
            <a:noAutofit/>
          </a:bodyPr>
          <a:lstStyle/>
          <a:p>
            <a:r>
              <a:rPr lang="en-GB" sz="2800" b="0" dirty="0">
                <a:latin typeface="Comic Sans MS" panose="030F0702030302020204" pitchFamily="66" charset="0"/>
                <a:cs typeface="Arial" panose="020B0604020202020204" pitchFamily="34" charset="0"/>
              </a:rPr>
              <a:t>Please make sure that your </a:t>
            </a:r>
            <a:r>
              <a:rPr lang="en-GB" sz="2800" b="0" dirty="0" smtClean="0">
                <a:latin typeface="Comic Sans MS" panose="030F0702030302020204" pitchFamily="66" charset="0"/>
                <a:cs typeface="Arial" panose="020B0604020202020204" pitchFamily="34" charset="0"/>
              </a:rPr>
              <a:t>child is wearing the correct uniform. </a:t>
            </a:r>
            <a:endParaRPr lang="en-GB" sz="2800" b="0" dirty="0">
              <a:latin typeface="Comic Sans MS" panose="030F0702030302020204" pitchFamily="66" charset="0"/>
              <a:cs typeface="Arial" panose="020B0604020202020204" pitchFamily="34" charset="0"/>
            </a:endParaRPr>
          </a:p>
          <a:p>
            <a:r>
              <a:rPr lang="en-GB" sz="2800" b="0" dirty="0" smtClean="0">
                <a:latin typeface="Comic Sans MS" panose="030F0702030302020204" pitchFamily="66" charset="0"/>
                <a:cs typeface="Arial" panose="020B0604020202020204" pitchFamily="34" charset="0"/>
              </a:rPr>
              <a:t>Children must wear a navy blue jumper or cardigan with the school logo, navy blue skirt or trousers and black shoes. If they are wearing tights they must be navy blue or white. </a:t>
            </a:r>
            <a:r>
              <a:rPr lang="en-GB" sz="2800" b="0" dirty="0">
                <a:latin typeface="Comic Sans MS" panose="030F0702030302020204" pitchFamily="66" charset="0"/>
                <a:cs typeface="Arial" panose="020B0604020202020204" pitchFamily="34" charset="0"/>
              </a:rPr>
              <a:t> </a:t>
            </a:r>
            <a:r>
              <a:rPr lang="en-GB" sz="2800" b="0" dirty="0" smtClean="0">
                <a:latin typeface="Comic Sans MS" panose="030F0702030302020204" pitchFamily="66" charset="0"/>
                <a:cs typeface="Arial" panose="020B0604020202020204" pitchFamily="34" charset="0"/>
              </a:rPr>
              <a:t>Scarves must be navy blue. </a:t>
            </a:r>
          </a:p>
          <a:p>
            <a:r>
              <a:rPr lang="en-GB" sz="2800" b="0" dirty="0" smtClean="0">
                <a:latin typeface="Comic Sans MS" panose="030F0702030302020204" pitchFamily="66" charset="0"/>
                <a:cs typeface="Arial" panose="020B0604020202020204" pitchFamily="34" charset="0"/>
              </a:rPr>
              <a:t>Children must wear stud earrings and not hoops. </a:t>
            </a:r>
          </a:p>
          <a:p>
            <a:r>
              <a:rPr lang="en-GB" sz="2800" b="0" dirty="0" smtClean="0">
                <a:latin typeface="Comic Sans MS" panose="030F0702030302020204" pitchFamily="66" charset="0"/>
              </a:rPr>
              <a:t>Only studs and religious jewellery to be worn.  </a:t>
            </a:r>
            <a:endParaRPr lang="en-GB" sz="2800" b="0" dirty="0">
              <a:latin typeface="Comic Sans MS" panose="030F0702030302020204" pitchFamily="66" charset="0"/>
            </a:endParaRPr>
          </a:p>
          <a:p>
            <a:pPr algn="ctr"/>
            <a:endParaRPr lang="en-GB" sz="2800" b="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000409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u="sng" dirty="0" smtClean="0"/>
              <a:t>Homework</a:t>
            </a:r>
            <a:endParaRPr lang="en-GB" u="sng" dirty="0"/>
          </a:p>
        </p:txBody>
      </p:sp>
      <p:sp>
        <p:nvSpPr>
          <p:cNvPr id="3" name="Content Placeholder 2"/>
          <p:cNvSpPr>
            <a:spLocks noGrp="1"/>
          </p:cNvSpPr>
          <p:nvPr>
            <p:ph idx="1"/>
          </p:nvPr>
        </p:nvSpPr>
        <p:spPr/>
        <p:txBody>
          <a:bodyPr>
            <a:normAutofit/>
          </a:bodyPr>
          <a:lstStyle/>
          <a:p>
            <a:pPr algn="ctr"/>
            <a:r>
              <a:rPr lang="en-GB" sz="2800" dirty="0">
                <a:latin typeface="Arial" panose="020B0604020202020204" pitchFamily="34" charset="0"/>
                <a:cs typeface="Arial" panose="020B0604020202020204" pitchFamily="34" charset="0"/>
              </a:rPr>
              <a:t>Children will get homework </a:t>
            </a:r>
            <a:r>
              <a:rPr lang="en-GB" sz="2800" dirty="0" smtClean="0">
                <a:latin typeface="Arial" panose="020B0604020202020204" pitchFamily="34" charset="0"/>
                <a:cs typeface="Arial" panose="020B0604020202020204" pitchFamily="34" charset="0"/>
              </a:rPr>
              <a:t>every Friday. </a:t>
            </a:r>
            <a:r>
              <a:rPr lang="en-GB" sz="2800" dirty="0">
                <a:latin typeface="Arial" panose="020B0604020202020204" pitchFamily="34" charset="0"/>
                <a:cs typeface="Arial" panose="020B0604020202020204" pitchFamily="34" charset="0"/>
              </a:rPr>
              <a:t>They need to bring their homework book back by </a:t>
            </a:r>
            <a:r>
              <a:rPr lang="en-GB" sz="2800" u="sng" dirty="0" smtClean="0">
                <a:latin typeface="Arial" panose="020B0604020202020204" pitchFamily="34" charset="0"/>
                <a:cs typeface="Arial" panose="020B0604020202020204" pitchFamily="34" charset="0"/>
              </a:rPr>
              <a:t>Tuesday</a:t>
            </a:r>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for it to be marked. </a:t>
            </a:r>
            <a:r>
              <a:rPr lang="en-GB" sz="2800" dirty="0" smtClean="0">
                <a:latin typeface="Arial" panose="020B0604020202020204" pitchFamily="34" charset="0"/>
                <a:cs typeface="Arial" panose="020B0604020202020204" pitchFamily="34" charset="0"/>
              </a:rPr>
              <a:t>Parents should support children </a:t>
            </a:r>
            <a:r>
              <a:rPr lang="en-GB" sz="2800" dirty="0">
                <a:latin typeface="Arial" panose="020B0604020202020204" pitchFamily="34" charset="0"/>
                <a:cs typeface="Arial" panose="020B0604020202020204" pitchFamily="34" charset="0"/>
              </a:rPr>
              <a:t>with their </a:t>
            </a:r>
            <a:r>
              <a:rPr lang="en-GB" sz="2800" dirty="0" smtClean="0">
                <a:latin typeface="Arial" panose="020B0604020202020204" pitchFamily="34" charset="0"/>
                <a:cs typeface="Arial" panose="020B0604020202020204" pitchFamily="34" charset="0"/>
              </a:rPr>
              <a:t>homework, </a:t>
            </a:r>
            <a:r>
              <a:rPr lang="en-GB" sz="2800" dirty="0">
                <a:latin typeface="Arial" panose="020B0604020202020204" pitchFamily="34" charset="0"/>
                <a:cs typeface="Arial" panose="020B0604020202020204" pitchFamily="34" charset="0"/>
              </a:rPr>
              <a:t>but please do not do it for them.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86743"/>
            <a:ext cx="2933700"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4024862574"/>
              </p:ext>
            </p:extLst>
          </p:nvPr>
        </p:nvGraphicFramePr>
        <p:xfrm>
          <a:off x="899592" y="4005064"/>
          <a:ext cx="7521575" cy="518160"/>
        </p:xfrm>
        <a:graphic>
          <a:graphicData uri="http://schemas.openxmlformats.org/drawingml/2006/table">
            <a:tbl>
              <a:tblPr/>
              <a:tblGrid>
                <a:gridCol w="7521575"/>
              </a:tblGrid>
              <a:tr h="0">
                <a:tc>
                  <a:txBody>
                    <a:bodyPr/>
                    <a:lstStyle/>
                    <a:p>
                      <a:r>
                        <a:rPr lang="en-GB" sz="2800" b="1" dirty="0">
                          <a:solidFill>
                            <a:schemeClr val="bg1"/>
                          </a:solidFill>
                          <a:effectLst/>
                          <a:latin typeface="Comic Sans MS"/>
                        </a:rPr>
                        <a:t>Homework</a:t>
                      </a:r>
                      <a:endParaRPr lang="en-GB" sz="1400" dirty="0">
                        <a:solidFill>
                          <a:schemeClr val="bg1"/>
                        </a:solidFill>
                        <a:effectLst/>
                      </a:endParaRP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301436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653136"/>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r>
              <a:rPr lang="en-GB" sz="3600" u="sng" dirty="0" smtClean="0"/>
              <a:t>Home reading books</a:t>
            </a:r>
            <a:endParaRPr lang="en-GB" sz="3600" u="sng" dirty="0"/>
          </a:p>
        </p:txBody>
      </p:sp>
      <p:sp>
        <p:nvSpPr>
          <p:cNvPr id="3" name="Content Placeholder 2"/>
          <p:cNvSpPr>
            <a:spLocks noGrp="1"/>
          </p:cNvSpPr>
          <p:nvPr>
            <p:ph idx="1"/>
          </p:nvPr>
        </p:nvSpPr>
        <p:spPr/>
        <p:txBody>
          <a:bodyPr>
            <a:noAutofit/>
          </a:bodyPr>
          <a:lstStyle/>
          <a:p>
            <a:pPr algn="ctr"/>
            <a:r>
              <a:rPr lang="en-GB" sz="2800" dirty="0">
                <a:latin typeface="Arial" panose="020B0604020202020204" pitchFamily="34" charset="0"/>
                <a:cs typeface="Arial" panose="020B0604020202020204" pitchFamily="34" charset="0"/>
              </a:rPr>
              <a:t>We will change </a:t>
            </a:r>
            <a:r>
              <a:rPr lang="en-GB" sz="2800" dirty="0" smtClean="0">
                <a:latin typeface="Arial" panose="020B0604020202020204" pitchFamily="34" charset="0"/>
                <a:cs typeface="Arial" panose="020B0604020202020204" pitchFamily="34" charset="0"/>
              </a:rPr>
              <a:t>children’s </a:t>
            </a:r>
            <a:r>
              <a:rPr lang="en-GB" sz="2800" dirty="0">
                <a:latin typeface="Arial" panose="020B0604020202020204" pitchFamily="34" charset="0"/>
                <a:cs typeface="Arial" panose="020B0604020202020204" pitchFamily="34" charset="0"/>
              </a:rPr>
              <a:t>reading books weekly. We want them to read at home every </a:t>
            </a:r>
            <a:r>
              <a:rPr lang="en-GB" sz="2800" dirty="0" smtClean="0">
                <a:latin typeface="Arial" panose="020B0604020202020204" pitchFamily="34" charset="0"/>
                <a:cs typeface="Arial" panose="020B0604020202020204" pitchFamily="34" charset="0"/>
              </a:rPr>
              <a:t>day for at least 20 minutes. </a:t>
            </a:r>
            <a:r>
              <a:rPr lang="en-GB" sz="2800" dirty="0">
                <a:latin typeface="Arial" panose="020B0604020202020204" pitchFamily="34" charset="0"/>
                <a:cs typeface="Arial" panose="020B0604020202020204" pitchFamily="34" charset="0"/>
              </a:rPr>
              <a:t>They don’t need to finish the book in one sitting. Read a few pages every day and </a:t>
            </a:r>
            <a:r>
              <a:rPr lang="en-GB" sz="2800" dirty="0" smtClean="0">
                <a:latin typeface="Arial" panose="020B0604020202020204" pitchFamily="34" charset="0"/>
                <a:cs typeface="Arial" panose="020B0604020202020204" pitchFamily="34" charset="0"/>
              </a:rPr>
              <a:t>talk about the book. Parents should comment on their child’s reading and understanding of the text in the Reading Record.</a:t>
            </a:r>
          </a:p>
          <a:p>
            <a:pPr algn="ctr"/>
            <a:endParaRPr lang="en-GB" sz="2800" dirty="0">
              <a:latin typeface="Arial" panose="020B0604020202020204" pitchFamily="34" charset="0"/>
              <a:cs typeface="Arial" panose="020B0604020202020204" pitchFamily="34" charset="0"/>
            </a:endParaRPr>
          </a:p>
          <a:p>
            <a:pPr algn="ctr"/>
            <a:r>
              <a:rPr lang="en-GB" sz="2800" dirty="0" smtClean="0">
                <a:latin typeface="Arial" panose="020B0604020202020204" pitchFamily="34" charset="0"/>
                <a:cs typeface="Arial" panose="020B0604020202020204" pitchFamily="34" charset="0"/>
              </a:rPr>
              <a:t>Please read to your child at home.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342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u="sng" dirty="0" smtClean="0"/>
              <a:t>library</a:t>
            </a:r>
            <a:endParaRPr lang="en-GB" sz="3600" u="sng" dirty="0"/>
          </a:p>
        </p:txBody>
      </p:sp>
      <p:sp>
        <p:nvSpPr>
          <p:cNvPr id="3" name="Content Placeholder 2"/>
          <p:cNvSpPr>
            <a:spLocks noGrp="1"/>
          </p:cNvSpPr>
          <p:nvPr>
            <p:ph idx="1"/>
          </p:nvPr>
        </p:nvSpPr>
        <p:spPr/>
        <p:txBody>
          <a:bodyPr>
            <a:normAutofit fontScale="85000" lnSpcReduction="20000"/>
          </a:bodyPr>
          <a:lstStyle/>
          <a:p>
            <a:pPr algn="ctr"/>
            <a:r>
              <a:rPr lang="en-GB" sz="3600" dirty="0" smtClean="0">
                <a:latin typeface="Arial" panose="020B0604020202020204" pitchFamily="34" charset="0"/>
                <a:cs typeface="Arial" panose="020B0604020202020204" pitchFamily="34" charset="0"/>
              </a:rPr>
              <a:t>Join the local library.</a:t>
            </a:r>
          </a:p>
          <a:p>
            <a:pPr algn="ctr"/>
            <a:endParaRPr lang="en-GB" sz="3600" dirty="0" smtClean="0">
              <a:latin typeface="Arial" panose="020B0604020202020204" pitchFamily="34" charset="0"/>
              <a:cs typeface="Arial" panose="020B0604020202020204" pitchFamily="34" charset="0"/>
            </a:endParaRPr>
          </a:p>
          <a:p>
            <a:pPr algn="ctr"/>
            <a:r>
              <a:rPr lang="en-GB" sz="3600" dirty="0" smtClean="0">
                <a:latin typeface="Arial" panose="020B0604020202020204" pitchFamily="34" charset="0"/>
                <a:cs typeface="Arial" panose="020B0604020202020204" pitchFamily="34" charset="0"/>
              </a:rPr>
              <a:t>Every 2 weeks the children will be visiting the school library. They will borrow a book each time and take it home. Please make sure the children look after these books and bring them back to school on time.</a:t>
            </a:r>
            <a:endParaRPr lang="en-GB" sz="3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4509119"/>
            <a:ext cx="3199575" cy="2197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2336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u="sng" dirty="0" smtClean="0"/>
              <a:t>Topics</a:t>
            </a:r>
            <a:endParaRPr lang="en-GB" sz="3200" u="sng" dirty="0"/>
          </a:p>
        </p:txBody>
      </p:sp>
      <p:sp>
        <p:nvSpPr>
          <p:cNvPr id="3" name="Content Placeholder 2"/>
          <p:cNvSpPr>
            <a:spLocks noGrp="1"/>
          </p:cNvSpPr>
          <p:nvPr>
            <p:ph idx="1"/>
          </p:nvPr>
        </p:nvSpPr>
        <p:spPr/>
        <p:txBody>
          <a:bodyPr>
            <a:normAutofit/>
          </a:bodyPr>
          <a:lstStyle/>
          <a:p>
            <a:pPr algn="ctr"/>
            <a:r>
              <a:rPr lang="en-GB" sz="2800" dirty="0" smtClean="0">
                <a:latin typeface="Arial" panose="020B0604020202020204" pitchFamily="34" charset="0"/>
                <a:cs typeface="Arial" panose="020B0604020202020204" pitchFamily="34" charset="0"/>
              </a:rPr>
              <a:t>Children will be learning different topics in Maths and English. You can talk to the children about them e.g. </a:t>
            </a:r>
            <a:r>
              <a:rPr lang="en-GB" sz="2800" dirty="0">
                <a:latin typeface="Arial" panose="020B0604020202020204" pitchFamily="34" charset="0"/>
                <a:cs typeface="Arial" panose="020B0604020202020204" pitchFamily="34" charset="0"/>
              </a:rPr>
              <a:t>I</a:t>
            </a:r>
            <a:r>
              <a:rPr lang="en-GB" sz="2800" dirty="0" smtClean="0">
                <a:latin typeface="Arial" panose="020B0604020202020204" pitchFamily="34" charset="0"/>
                <a:cs typeface="Arial" panose="020B0604020202020204" pitchFamily="34" charset="0"/>
              </a:rPr>
              <a:t>f </a:t>
            </a:r>
            <a:r>
              <a:rPr lang="en-GB" sz="2800" dirty="0">
                <a:latin typeface="Arial" panose="020B0604020202020204" pitchFamily="34" charset="0"/>
                <a:cs typeface="Arial" panose="020B0604020202020204" pitchFamily="34" charset="0"/>
              </a:rPr>
              <a:t>we are learning about </a:t>
            </a:r>
            <a:r>
              <a:rPr lang="en-GB" sz="2800" dirty="0" smtClean="0">
                <a:latin typeface="Arial" panose="020B0604020202020204" pitchFamily="34" charset="0"/>
                <a:cs typeface="Arial" panose="020B0604020202020204" pitchFamily="34" charset="0"/>
              </a:rPr>
              <a:t>traditional </a:t>
            </a:r>
            <a:r>
              <a:rPr lang="en-GB" sz="2800" dirty="0">
                <a:latin typeface="Arial" panose="020B0604020202020204" pitchFamily="34" charset="0"/>
                <a:cs typeface="Arial" panose="020B0604020202020204" pitchFamily="34" charset="0"/>
              </a:rPr>
              <a:t>tales, read various </a:t>
            </a:r>
            <a:r>
              <a:rPr lang="en-GB" sz="2800" dirty="0" smtClean="0">
                <a:latin typeface="Arial" panose="020B0604020202020204" pitchFamily="34" charset="0"/>
                <a:cs typeface="Arial" panose="020B0604020202020204" pitchFamily="34" charset="0"/>
              </a:rPr>
              <a:t>traditional </a:t>
            </a:r>
            <a:r>
              <a:rPr lang="en-GB" sz="2800" dirty="0">
                <a:latin typeface="Arial" panose="020B0604020202020204" pitchFamily="34" charset="0"/>
                <a:cs typeface="Arial" panose="020B0604020202020204" pitchFamily="34" charset="0"/>
              </a:rPr>
              <a:t>tales to them and discuss the story. If we are learning about </a:t>
            </a:r>
            <a:r>
              <a:rPr lang="en-GB" sz="2800" dirty="0" smtClean="0">
                <a:latin typeface="Arial" panose="020B0604020202020204" pitchFamily="34" charset="0"/>
                <a:cs typeface="Arial" panose="020B0604020202020204" pitchFamily="34" charset="0"/>
              </a:rPr>
              <a:t>multiplication, practise these with your child at home.</a:t>
            </a:r>
            <a:endParaRPr lang="en-GB" sz="28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1" y="4558879"/>
            <a:ext cx="3888432" cy="212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865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600" u="sng" dirty="0" smtClean="0"/>
              <a:t>maths</a:t>
            </a:r>
            <a:endParaRPr lang="en-GB" u="sng" dirty="0"/>
          </a:p>
        </p:txBody>
      </p:sp>
      <p:sp>
        <p:nvSpPr>
          <p:cNvPr id="3" name="Content Placeholder 2"/>
          <p:cNvSpPr>
            <a:spLocks noGrp="1"/>
          </p:cNvSpPr>
          <p:nvPr>
            <p:ph idx="1"/>
          </p:nvPr>
        </p:nvSpPr>
        <p:spPr>
          <a:xfrm>
            <a:off x="107504" y="1100628"/>
            <a:ext cx="8784976" cy="3579849"/>
          </a:xfrm>
        </p:spPr>
        <p:txBody>
          <a:bodyPr>
            <a:noAutofit/>
          </a:bodyPr>
          <a:lstStyle/>
          <a:p>
            <a:pPr algn="ctr"/>
            <a:endParaRPr lang="en-GB" sz="2400" b="0" dirty="0" smtClean="0">
              <a:latin typeface="Comic Sans MS" panose="030F0702030302020204" pitchFamily="66" charset="0"/>
              <a:cs typeface="Arial" panose="020B0604020202020204" pitchFamily="34" charset="0"/>
            </a:endParaRPr>
          </a:p>
          <a:p>
            <a:pPr algn="ctr"/>
            <a:r>
              <a:rPr lang="en-GB" sz="2400" b="0" dirty="0" smtClean="0">
                <a:latin typeface="Comic Sans MS" panose="030F0702030302020204" pitchFamily="66" charset="0"/>
              </a:rPr>
              <a:t>In Year 2 we have started using a new Maths programme called ‘Maths No Problem’. There is </a:t>
            </a:r>
            <a:r>
              <a:rPr lang="en-US" sz="2400" b="0" dirty="0" smtClean="0">
                <a:latin typeface="Comic Sans MS" panose="030F0702030302020204" pitchFamily="66" charset="0"/>
              </a:rPr>
              <a:t>a focus on teaching </a:t>
            </a:r>
            <a:r>
              <a:rPr lang="en-US" sz="2400" b="0" dirty="0" err="1" smtClean="0">
                <a:latin typeface="Comic Sans MS" panose="030F0702030302020204" pitchFamily="66" charset="0"/>
              </a:rPr>
              <a:t>Maths</a:t>
            </a:r>
            <a:r>
              <a:rPr lang="en-US" sz="2400" b="0" dirty="0" smtClean="0">
                <a:latin typeface="Comic Sans MS" panose="030F0702030302020204" pitchFamily="66" charset="0"/>
              </a:rPr>
              <a:t> for mastery and it is designed to improve the </a:t>
            </a:r>
            <a:r>
              <a:rPr lang="en-US" sz="2400" b="0" dirty="0" err="1" smtClean="0">
                <a:latin typeface="Comic Sans MS" panose="030F0702030302020204" pitchFamily="66" charset="0"/>
              </a:rPr>
              <a:t>Maths</a:t>
            </a:r>
            <a:r>
              <a:rPr lang="en-US" sz="2400" b="0" dirty="0" smtClean="0">
                <a:latin typeface="Comic Sans MS" panose="030F0702030302020204" pitchFamily="66" charset="0"/>
              </a:rPr>
              <a:t> confidence of children of all abilities. The whole class works through the </a:t>
            </a:r>
            <a:r>
              <a:rPr lang="en-US" sz="2400" b="0" dirty="0" err="1" smtClean="0">
                <a:latin typeface="Comic Sans MS" panose="030F0702030302020204" pitchFamily="66" charset="0"/>
              </a:rPr>
              <a:t>programme</a:t>
            </a:r>
            <a:r>
              <a:rPr lang="en-US" sz="2400" b="0" dirty="0" smtClean="0">
                <a:latin typeface="Comic Sans MS" panose="030F0702030302020204" pitchFamily="66" charset="0"/>
              </a:rPr>
              <a:t> at the same pace with sufficient time on each topic before moving on. For advanced learners, the textbooks contain more challenging questions for pupils to develop their higher-order thinking skills. </a:t>
            </a:r>
            <a:endParaRPr lang="en-GB" sz="2400" b="0" dirty="0" smtClean="0">
              <a:latin typeface="Comic Sans MS" panose="030F0702030302020204" pitchFamily="66" charset="0"/>
              <a:cs typeface="Arial" panose="020B0604020202020204" pitchFamily="34" charset="0"/>
            </a:endParaRPr>
          </a:p>
          <a:p>
            <a:pPr algn="ctr"/>
            <a:r>
              <a:rPr lang="en-GB" sz="2400" b="0" dirty="0" smtClean="0">
                <a:latin typeface="Comic Sans MS" panose="030F0702030302020204" pitchFamily="66" charset="0"/>
                <a:cs typeface="Arial" panose="020B0604020202020204" pitchFamily="34" charset="0"/>
              </a:rPr>
              <a:t>Practise times tables with your child. By the end of Year 2 they should know all multiplication facts for the 2, 5 and 10 times tables.</a:t>
            </a:r>
          </a:p>
          <a:p>
            <a:pPr algn="ctr"/>
            <a:r>
              <a:rPr lang="en-GB" sz="2400" b="0" dirty="0" smtClean="0">
                <a:latin typeface="Comic Sans MS" panose="030F0702030302020204" pitchFamily="66" charset="0"/>
                <a:cs typeface="Arial" panose="020B0604020202020204" pitchFamily="34" charset="0"/>
              </a:rPr>
              <a:t>They will be expected to know their number bonds to 10, 20 and 100.</a:t>
            </a:r>
          </a:p>
          <a:p>
            <a:pPr algn="ctr"/>
            <a:r>
              <a:rPr lang="en-GB" sz="2400" b="0" dirty="0" smtClean="0">
                <a:latin typeface="Comic Sans MS" panose="030F0702030302020204" pitchFamily="66" charset="0"/>
                <a:cs typeface="Arial" panose="020B0604020202020204" pitchFamily="34" charset="0"/>
              </a:rPr>
              <a:t>The children should also be able to count in 2s, 3s and 5s from 0 and in 10s from any number. This will link well to the learning of times tables. </a:t>
            </a:r>
            <a:endParaRPr lang="en-GB" sz="2400" b="0" dirty="0">
              <a:latin typeface="Comic Sans MS" panose="030F0702030302020204" pitchFamily="66" charset="0"/>
              <a:cs typeface="Arial" panose="020B0604020202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2376264"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0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u="sng" dirty="0" smtClean="0"/>
              <a:t>writing</a:t>
            </a:r>
            <a:endParaRPr lang="en-GB" u="sng" dirty="0"/>
          </a:p>
        </p:txBody>
      </p:sp>
      <p:sp>
        <p:nvSpPr>
          <p:cNvPr id="3" name="Content Placeholder 2"/>
          <p:cNvSpPr>
            <a:spLocks noGrp="1"/>
          </p:cNvSpPr>
          <p:nvPr>
            <p:ph idx="1"/>
          </p:nvPr>
        </p:nvSpPr>
        <p:spPr/>
        <p:txBody>
          <a:bodyPr>
            <a:normAutofit/>
          </a:bodyPr>
          <a:lstStyle/>
          <a:p>
            <a:r>
              <a:rPr lang="en-GB" sz="2400" dirty="0" smtClean="0">
                <a:latin typeface="Arial" panose="020B0604020202020204" pitchFamily="34" charset="0"/>
                <a:cs typeface="Arial" panose="020B0604020202020204" pitchFamily="34" charset="0"/>
              </a:rPr>
              <a:t>Handwriting – practise correct letter formation.</a:t>
            </a:r>
          </a:p>
          <a:p>
            <a:r>
              <a:rPr lang="en-GB" sz="2200" dirty="0" smtClean="0">
                <a:latin typeface="Arial" panose="020B0604020202020204" pitchFamily="34" charset="0"/>
                <a:cs typeface="Arial" panose="020B0604020202020204" pitchFamily="34" charset="0"/>
              </a:rPr>
              <a:t>The children should start Year 2 knowing how to form all letters of the alphabet correctly. By the end of Year 2 the children will be expected to join their writing. Practise this with them at home. </a:t>
            </a:r>
            <a:endParaRPr lang="en-GB" sz="22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42109"/>
            <a:ext cx="378142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142109"/>
            <a:ext cx="4467225"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91880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765</TotalTime>
  <Words>814</Words>
  <Application>Microsoft Office PowerPoint</Application>
  <PresentationFormat>On-screen Show (4:3)</PresentationFormat>
  <Paragraphs>53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Angles</vt:lpstr>
      <vt:lpstr>Expectations for Year 2</vt:lpstr>
      <vt:lpstr>Clothing </vt:lpstr>
      <vt:lpstr>Clothing </vt:lpstr>
      <vt:lpstr>Homework</vt:lpstr>
      <vt:lpstr>Home reading books</vt:lpstr>
      <vt:lpstr>library</vt:lpstr>
      <vt:lpstr>Topics</vt:lpstr>
      <vt:lpstr>maths</vt:lpstr>
      <vt:lpstr>writing</vt:lpstr>
      <vt:lpstr>National curriculum expectation </vt:lpstr>
      <vt:lpstr>SATs</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for Year 1</dc:title>
  <dc:creator>ilonap</dc:creator>
  <cp:lastModifiedBy>Amber Ilyas</cp:lastModifiedBy>
  <cp:revision>34</cp:revision>
  <dcterms:created xsi:type="dcterms:W3CDTF">2015-07-14T08:13:43Z</dcterms:created>
  <dcterms:modified xsi:type="dcterms:W3CDTF">2017-09-14T15:32:03Z</dcterms:modified>
</cp:coreProperties>
</file>