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4"/>
  </p:handoutMasterIdLst>
  <p:sldIdLst>
    <p:sldId id="256" r:id="rId2"/>
    <p:sldId id="266" r:id="rId3"/>
    <p:sldId id="257" r:id="rId4"/>
    <p:sldId id="276" r:id="rId5"/>
    <p:sldId id="263" r:id="rId6"/>
    <p:sldId id="279" r:id="rId7"/>
    <p:sldId id="272" r:id="rId8"/>
    <p:sldId id="286" r:id="rId9"/>
    <p:sldId id="285" r:id="rId10"/>
    <p:sldId id="265" r:id="rId11"/>
    <p:sldId id="273" r:id="rId12"/>
    <p:sldId id="258" r:id="rId13"/>
    <p:sldId id="259" r:id="rId14"/>
    <p:sldId id="260" r:id="rId15"/>
    <p:sldId id="262" r:id="rId16"/>
    <p:sldId id="264" r:id="rId17"/>
    <p:sldId id="284" r:id="rId18"/>
    <p:sldId id="274" r:id="rId19"/>
    <p:sldId id="268" r:id="rId20"/>
    <p:sldId id="283" r:id="rId21"/>
    <p:sldId id="267" r:id="rId22"/>
    <p:sldId id="278" r:id="rId23"/>
  </p:sldIdLst>
  <p:sldSz cx="12192000" cy="6858000"/>
  <p:notesSz cx="6648450" cy="9850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4" d="100"/>
          <a:sy n="64" d="100"/>
        </p:scale>
        <p:origin x="-1782" y="-11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995" cy="49252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65916" y="0"/>
            <a:ext cx="2880995" cy="492522"/>
          </a:xfrm>
          <a:prstGeom prst="rect">
            <a:avLst/>
          </a:prstGeom>
        </p:spPr>
        <p:txBody>
          <a:bodyPr vert="horz" lIns="91440" tIns="45720" rIns="91440" bIns="45720" rtlCol="0"/>
          <a:lstStyle>
            <a:lvl1pPr algn="r">
              <a:defRPr sz="1200"/>
            </a:lvl1pPr>
          </a:lstStyle>
          <a:p>
            <a:fld id="{48D33A65-90EC-4465-A8CE-593960C9002F}" type="datetimeFigureOut">
              <a:rPr lang="en-GB" smtClean="0"/>
              <a:pPr/>
              <a:t>15/09/2017</a:t>
            </a:fld>
            <a:endParaRPr lang="en-GB"/>
          </a:p>
        </p:txBody>
      </p:sp>
      <p:sp>
        <p:nvSpPr>
          <p:cNvPr id="4" name="Footer Placeholder 3"/>
          <p:cNvSpPr>
            <a:spLocks noGrp="1"/>
          </p:cNvSpPr>
          <p:nvPr>
            <p:ph type="ftr" sz="quarter" idx="2"/>
          </p:nvPr>
        </p:nvSpPr>
        <p:spPr>
          <a:xfrm>
            <a:off x="0" y="9356206"/>
            <a:ext cx="2880995" cy="49252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65916" y="9356206"/>
            <a:ext cx="2880995" cy="492522"/>
          </a:xfrm>
          <a:prstGeom prst="rect">
            <a:avLst/>
          </a:prstGeom>
        </p:spPr>
        <p:txBody>
          <a:bodyPr vert="horz" lIns="91440" tIns="45720" rIns="91440" bIns="45720" rtlCol="0" anchor="b"/>
          <a:lstStyle>
            <a:lvl1pPr algn="r">
              <a:defRPr sz="1200"/>
            </a:lvl1pPr>
          </a:lstStyle>
          <a:p>
            <a:fld id="{C205CE73-A8CC-4717-A75F-B648E65E38CD}" type="slidenum">
              <a:rPr lang="en-GB" smtClean="0"/>
              <a:pPr/>
              <a:t>‹#›</a:t>
            </a:fld>
            <a:endParaRPr lang="en-GB"/>
          </a:p>
        </p:txBody>
      </p:sp>
    </p:spTree>
    <p:extLst>
      <p:ext uri="{BB962C8B-B14F-4D97-AF65-F5344CB8AC3E}">
        <p14:creationId xmlns:p14="http://schemas.microsoft.com/office/powerpoint/2010/main" val="7305720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0E35725-2F52-4737-83B2-3DAFBBC45C24}" type="datetimeFigureOut">
              <a:rPr lang="en-GB" smtClean="0"/>
              <a:pPr/>
              <a:t>15/09/2017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C4908CF-912B-4D49-B6D6-A47788FE762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C4908CF-912B-4D49-B6D6-A47788FE76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C4908CF-912B-4D49-B6D6-A47788FE762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C4908CF-912B-4D49-B6D6-A47788FE762F}"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C4908CF-912B-4D49-B6D6-A47788FE762F}" type="slidenum">
              <a:rPr lang="en-GB" smtClean="0"/>
              <a:pPr/>
              <a:t>‹#›</a:t>
            </a:fld>
            <a:endParaRPr lang="en-GB"/>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C4908CF-912B-4D49-B6D6-A47788FE762F}"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C4908CF-912B-4D49-B6D6-A47788FE762F}"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C4908CF-912B-4D49-B6D6-A47788FE762F}"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0E35725-2F52-4737-83B2-3DAFBBC45C24}" type="datetimeFigureOut">
              <a:rPr lang="en-GB" smtClean="0"/>
              <a:pPr/>
              <a:t>15/09/2017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C4908CF-912B-4D49-B6D6-A47788FE762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C0E35725-2F52-4737-83B2-3DAFBBC45C24}" type="datetimeFigureOut">
              <a:rPr lang="en-GB" smtClean="0"/>
              <a:pPr/>
              <a:t>15/09/2017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C4908CF-912B-4D49-B6D6-A47788FE762F}"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E35725-2F52-4737-83B2-3DAFBBC45C24}" type="datetimeFigureOut">
              <a:rPr lang="en-GB" smtClean="0"/>
              <a:pPr/>
              <a:t>15/09/2017</a:t>
            </a:fld>
            <a:endParaRPr lang="en-GB"/>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C4908CF-912B-4D49-B6D6-A47788FE762F}" type="slidenum">
              <a:rPr lang="en-GB" smtClean="0"/>
              <a:pPr/>
              <a:t>‹#›</a:t>
            </a:fld>
            <a:endParaRPr lang="en-GB"/>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C0E35725-2F52-4737-83B2-3DAFBBC45C24}" type="datetimeFigureOut">
              <a:rPr lang="en-GB" smtClean="0"/>
              <a:pPr/>
              <a:t>15/09/2017</a:t>
            </a:fld>
            <a:endParaRPr lang="en-GB"/>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C4908CF-912B-4D49-B6D6-A47788FE762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rich.maths.org/frontpage" TargetMode="External"/><Relationship Id="rId2" Type="http://schemas.openxmlformats.org/officeDocument/2006/relationships/hyperlink" Target="http://www.mathletics.co.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4341" y="1257927"/>
            <a:ext cx="10363200" cy="1829761"/>
          </a:xfrm>
        </p:spPr>
        <p:txBody>
          <a:bodyPr>
            <a:normAutofit fontScale="90000"/>
          </a:bodyPr>
          <a:lstStyle/>
          <a:p>
            <a:r>
              <a:rPr lang="en-GB" sz="5400" dirty="0" smtClean="0">
                <a:latin typeface="Comic Sans MS" panose="030F0702030302020204" pitchFamily="66" charset="0"/>
              </a:rPr>
              <a:t>Essex Primary School</a:t>
            </a:r>
            <a:br>
              <a:rPr lang="en-GB" sz="5400" dirty="0" smtClean="0">
                <a:latin typeface="Comic Sans MS" panose="030F0702030302020204" pitchFamily="66" charset="0"/>
              </a:rPr>
            </a:br>
            <a:r>
              <a:rPr lang="en-GB" sz="5400" dirty="0" smtClean="0">
                <a:latin typeface="Comic Sans MS" panose="030F0702030302020204" pitchFamily="66" charset="0"/>
              </a:rPr>
              <a:t>Year 6 Expectations, 2017-18</a:t>
            </a:r>
            <a:br>
              <a:rPr lang="en-GB" sz="5400" dirty="0" smtClean="0">
                <a:latin typeface="Comic Sans MS" panose="030F0702030302020204" pitchFamily="66" charset="0"/>
              </a:rPr>
            </a:br>
            <a:endParaRPr lang="en-GB" sz="5400" dirty="0">
              <a:latin typeface="Comic Sans MS" panose="030F0702030302020204" pitchFamily="66" charset="0"/>
            </a:endParaRPr>
          </a:p>
        </p:txBody>
      </p:sp>
      <p:sp>
        <p:nvSpPr>
          <p:cNvPr id="3" name="Subtitle 2"/>
          <p:cNvSpPr>
            <a:spLocks noGrp="1"/>
          </p:cNvSpPr>
          <p:nvPr>
            <p:ph type="subTitle" idx="1"/>
          </p:nvPr>
        </p:nvSpPr>
        <p:spPr>
          <a:xfrm>
            <a:off x="1524000" y="3072984"/>
            <a:ext cx="9144000" cy="2933678"/>
          </a:xfrm>
        </p:spPr>
        <p:txBody>
          <a:bodyPr>
            <a:normAutofit/>
          </a:bodyPr>
          <a:lstStyle/>
          <a:p>
            <a:pPr algn="ctr"/>
            <a:r>
              <a:rPr lang="en-GB" b="1" dirty="0" smtClean="0">
                <a:solidFill>
                  <a:srgbClr val="FF0000"/>
                </a:solidFill>
                <a:latin typeface="Comic Sans MS" panose="030F0702030302020204" pitchFamily="66" charset="0"/>
              </a:rPr>
              <a:t>‘Parental involvement in children’s education from an early age has a significant effect on educational achievement, and continues to do so into adolescence and adulthood’</a:t>
            </a:r>
          </a:p>
          <a:p>
            <a:endParaRPr lang="en-GB" dirty="0" smtClean="0">
              <a:latin typeface="Comic Sans MS" panose="030F0702030302020204" pitchFamily="66" charset="0"/>
            </a:endParaRPr>
          </a:p>
        </p:txBody>
      </p:sp>
    </p:spTree>
    <p:extLst>
      <p:ext uri="{BB962C8B-B14F-4D97-AF65-F5344CB8AC3E}">
        <p14:creationId xmlns:p14="http://schemas.microsoft.com/office/powerpoint/2010/main" val="193076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buNone/>
            </a:pPr>
            <a:r>
              <a:rPr lang="en-GB" b="1" u="sng" dirty="0" smtClean="0">
                <a:latin typeface="Comic Sans MS" pitchFamily="66" charset="0"/>
              </a:rPr>
              <a:t>Home alone </a:t>
            </a:r>
          </a:p>
          <a:p>
            <a:pPr lvl="0"/>
            <a:endParaRPr lang="en-GB" dirty="0" smtClean="0">
              <a:latin typeface="Comic Sans MS" pitchFamily="66" charset="0"/>
            </a:endParaRPr>
          </a:p>
          <a:p>
            <a:pPr lvl="0"/>
            <a:r>
              <a:rPr lang="en-GB" dirty="0" smtClean="0">
                <a:latin typeface="Comic Sans MS" pitchFamily="66" charset="0"/>
              </a:rPr>
              <a:t>In </a:t>
            </a:r>
            <a:r>
              <a:rPr lang="en-GB" dirty="0">
                <a:latin typeface="Comic Sans MS" pitchFamily="66" charset="0"/>
              </a:rPr>
              <a:t>year </a:t>
            </a:r>
            <a:r>
              <a:rPr lang="en-GB" dirty="0" smtClean="0">
                <a:latin typeface="Comic Sans MS" pitchFamily="66" charset="0"/>
              </a:rPr>
              <a:t>6 </a:t>
            </a:r>
            <a:r>
              <a:rPr lang="en-GB" dirty="0">
                <a:latin typeface="Comic Sans MS" pitchFamily="66" charset="0"/>
              </a:rPr>
              <a:t>children are permitted to go home alone only if the parent or carer has signed the home alone slip. Otherwise your child will need to be collected. </a:t>
            </a:r>
            <a:r>
              <a:rPr lang="en-GB" dirty="0" smtClean="0">
                <a:latin typeface="Comic Sans MS" pitchFamily="66" charset="0"/>
              </a:rPr>
              <a:t>Please make sure you discuss road safety rules and plan a safe route with them. </a:t>
            </a:r>
          </a:p>
          <a:p>
            <a:pPr lvl="0">
              <a:buNone/>
            </a:pPr>
            <a:endParaRPr lang="en-GB" dirty="0" smtClean="0">
              <a:latin typeface="Comic Sans MS" pitchFamily="66" charset="0"/>
            </a:endParaRPr>
          </a:p>
          <a:p>
            <a:pPr lvl="0"/>
            <a:r>
              <a:rPr lang="en-GB" dirty="0" smtClean="0">
                <a:latin typeface="Comic Sans MS" pitchFamily="66" charset="0"/>
              </a:rPr>
              <a:t>If </a:t>
            </a:r>
            <a:r>
              <a:rPr lang="en-GB" dirty="0">
                <a:latin typeface="Comic Sans MS" pitchFamily="66" charset="0"/>
              </a:rPr>
              <a:t>you are unable to collect your </a:t>
            </a:r>
            <a:r>
              <a:rPr lang="en-GB" dirty="0" smtClean="0">
                <a:latin typeface="Comic Sans MS" pitchFamily="66" charset="0"/>
              </a:rPr>
              <a:t>child </a:t>
            </a:r>
            <a:r>
              <a:rPr lang="en-GB" dirty="0">
                <a:latin typeface="Comic Sans MS" pitchFamily="66" charset="0"/>
              </a:rPr>
              <a:t>after school, it’s your responsibility to let the school know who will be coming to collect them. We cannot release your child to an adult if we have not been informed prior to their collection</a:t>
            </a:r>
            <a:r>
              <a:rPr lang="en-GB" dirty="0" smtClean="0">
                <a:latin typeface="Comic Sans MS" pitchFamily="66" charset="0"/>
              </a:rPr>
              <a:t>.</a:t>
            </a:r>
          </a:p>
          <a:p>
            <a:pPr lvl="0">
              <a:buNone/>
            </a:pPr>
            <a:endParaRPr lang="en-GB" dirty="0" smtClean="0">
              <a:latin typeface="Comic Sans MS" pitchFamily="66" charset="0"/>
            </a:endParaRPr>
          </a:p>
          <a:p>
            <a:pPr>
              <a:buNone/>
            </a:pPr>
            <a:r>
              <a:rPr lang="en-GB" b="1" u="sng" dirty="0" smtClean="0">
                <a:latin typeface="Comic Sans MS" pitchFamily="66" charset="0"/>
              </a:rPr>
              <a:t>Clubs</a:t>
            </a:r>
          </a:p>
          <a:p>
            <a:pPr lvl="0">
              <a:buNone/>
            </a:pPr>
            <a:endParaRPr lang="en-GB" dirty="0" smtClean="0">
              <a:latin typeface="Comic Sans MS" pitchFamily="66" charset="0"/>
            </a:endParaRPr>
          </a:p>
          <a:p>
            <a:r>
              <a:rPr lang="en-GB" dirty="0" smtClean="0">
                <a:latin typeface="Comic Sans MS" pitchFamily="66" charset="0"/>
              </a:rPr>
              <a:t>If your child signs up for a club and receive a place please ensure they understand that they have made a commitment and need to attend all sessions. </a:t>
            </a:r>
          </a:p>
          <a:p>
            <a:pPr lvl="0"/>
            <a:endParaRPr lang="en-GB" dirty="0" smtClean="0">
              <a:latin typeface="Comic Sans MS" pitchFamily="66" charset="0"/>
            </a:endParaRPr>
          </a:p>
          <a:p>
            <a:pPr marL="0" indent="0">
              <a:buNone/>
            </a:pPr>
            <a:endParaRPr lang="en-GB" dirty="0">
              <a:latin typeface="Comic Sans MS" panose="030F0702030302020204" pitchFamily="66" charset="0"/>
            </a:endParaRPr>
          </a:p>
        </p:txBody>
      </p:sp>
      <p:sp>
        <p:nvSpPr>
          <p:cNvPr id="2" name="Title 1"/>
          <p:cNvSpPr>
            <a:spLocks noGrp="1"/>
          </p:cNvSpPr>
          <p:nvPr>
            <p:ph type="title"/>
          </p:nvPr>
        </p:nvSpPr>
        <p:spPr/>
        <p:txBody>
          <a:bodyPr>
            <a:normAutofit/>
          </a:bodyPr>
          <a:lstStyle/>
          <a:p>
            <a:pPr algn="ctr"/>
            <a:r>
              <a:rPr lang="en-GB" dirty="0" smtClean="0">
                <a:latin typeface="Comic Sans MS" panose="030F0702030302020204" pitchFamily="66" charset="0"/>
              </a:rPr>
              <a:t>Year 6 Expectations</a:t>
            </a:r>
            <a:endParaRPr lang="en-GB" dirty="0">
              <a:latin typeface="Comic Sans MS" panose="030F0702030302020204" pitchFamily="66" charset="0"/>
            </a:endParaRPr>
          </a:p>
        </p:txBody>
      </p:sp>
    </p:spTree>
    <p:extLst>
      <p:ext uri="{BB962C8B-B14F-4D97-AF65-F5344CB8AC3E}">
        <p14:creationId xmlns:p14="http://schemas.microsoft.com/office/powerpoint/2010/main" val="25883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924029"/>
          </a:xfrm>
        </p:spPr>
        <p:txBody>
          <a:bodyPr/>
          <a:lstStyle/>
          <a:p>
            <a:pPr algn="ctr"/>
            <a:r>
              <a:rPr lang="en-GB" dirty="0" smtClean="0">
                <a:latin typeface="Comic Sans MS" panose="030F0702030302020204" pitchFamily="66" charset="0"/>
              </a:rPr>
              <a:t>Key Stage 2 </a:t>
            </a:r>
            <a:r>
              <a:rPr lang="en-GB" dirty="0" err="1" smtClean="0">
                <a:latin typeface="Comic Sans MS" panose="030F0702030302020204" pitchFamily="66" charset="0"/>
              </a:rPr>
              <a:t>SATs</a:t>
            </a:r>
            <a:r>
              <a:rPr lang="en-GB" dirty="0" smtClean="0">
                <a:latin typeface="Comic Sans MS" panose="030F0702030302020204" pitchFamily="66" charset="0"/>
              </a:rPr>
              <a:t> 2018</a:t>
            </a:r>
            <a:endParaRPr lang="en-GB" dirty="0">
              <a:latin typeface="Comic Sans MS" panose="030F0702030302020204" pitchFamily="66" charset="0"/>
            </a:endParaRPr>
          </a:p>
        </p:txBody>
      </p:sp>
      <p:sp>
        <p:nvSpPr>
          <p:cNvPr id="4" name="Content Placeholder 3"/>
          <p:cNvSpPr>
            <a:spLocks noGrp="1"/>
          </p:cNvSpPr>
          <p:nvPr>
            <p:ph idx="1"/>
          </p:nvPr>
        </p:nvSpPr>
        <p:spPr/>
        <p:txBody>
          <a:bodyPr>
            <a:normAutofit fontScale="92500" lnSpcReduction="20000"/>
          </a:bodyPr>
          <a:lstStyle/>
          <a:p>
            <a:pPr fontAlgn="base"/>
            <a:endParaRPr lang="en-GB" b="1" dirty="0" smtClean="0">
              <a:latin typeface="Comic Sans MS" pitchFamily="66" charset="0"/>
            </a:endParaRPr>
          </a:p>
          <a:p>
            <a:r>
              <a:rPr lang="en-GB" dirty="0" smtClean="0">
                <a:latin typeface="Comic Sans MS" pitchFamily="66" charset="0"/>
              </a:rPr>
              <a:t>The key stage 2 tests are timetabled from:</a:t>
            </a:r>
          </a:p>
          <a:p>
            <a:pPr algn="ctr">
              <a:buNone/>
            </a:pPr>
            <a:r>
              <a:rPr lang="en-GB" dirty="0" smtClean="0">
                <a:latin typeface="Comic Sans MS" pitchFamily="66" charset="0"/>
              </a:rPr>
              <a:t> </a:t>
            </a:r>
            <a:r>
              <a:rPr lang="en-GB" b="1" u="sng" dirty="0" smtClean="0">
                <a:latin typeface="Comic Sans MS" pitchFamily="66" charset="0"/>
              </a:rPr>
              <a:t>Monday 14 May to Thursday 17 May 2018.</a:t>
            </a:r>
          </a:p>
          <a:p>
            <a:pPr>
              <a:buNone/>
            </a:pPr>
            <a:endParaRPr lang="en-GB" dirty="0" smtClean="0">
              <a:latin typeface="Comic Sans MS" pitchFamily="66" charset="0"/>
            </a:endParaRPr>
          </a:p>
          <a:p>
            <a:r>
              <a:rPr lang="en-GB" dirty="0" smtClean="0">
                <a:latin typeface="Comic Sans MS" pitchFamily="66" charset="0"/>
              </a:rPr>
              <a:t>Schools will also be selected for science sampling will be tested from Monday 4 June 2018 ( 2 weeks period). </a:t>
            </a:r>
          </a:p>
          <a:p>
            <a:endParaRPr lang="en-GB" dirty="0" smtClean="0">
              <a:latin typeface="Comic Sans MS" pitchFamily="66" charset="0"/>
            </a:endParaRPr>
          </a:p>
          <a:p>
            <a:pPr lvl="0"/>
            <a:r>
              <a:rPr lang="en-GB" dirty="0" smtClean="0">
                <a:latin typeface="Comic Sans MS" pitchFamily="66" charset="0"/>
              </a:rPr>
              <a:t>We will look at the needs of our pupils and arrange Intervention to best support them in their English and Maths. </a:t>
            </a:r>
          </a:p>
          <a:p>
            <a:pPr lvl="0">
              <a:buNone/>
            </a:pPr>
            <a:endParaRPr lang="en-GB" dirty="0" smtClean="0">
              <a:latin typeface="Comic Sans MS" pitchFamily="66" charset="0"/>
            </a:endParaRPr>
          </a:p>
          <a:p>
            <a:pPr lvl="0"/>
            <a:r>
              <a:rPr lang="en-GB" dirty="0" smtClean="0">
                <a:latin typeface="Comic Sans MS" pitchFamily="66" charset="0"/>
              </a:rPr>
              <a:t>We will also arrange Saturday School to further push our pupils so they reach their full potential. </a:t>
            </a:r>
          </a:p>
          <a:p>
            <a:endParaRPr lang="en-GB" dirty="0" smtClean="0"/>
          </a:p>
          <a:p>
            <a:endParaRPr lang="en-GB" dirty="0"/>
          </a:p>
        </p:txBody>
      </p:sp>
    </p:spTree>
    <p:extLst>
      <p:ext uri="{BB962C8B-B14F-4D97-AF65-F5344CB8AC3E}">
        <p14:creationId xmlns:p14="http://schemas.microsoft.com/office/powerpoint/2010/main" val="243721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dirty="0" smtClean="0">
                <a:latin typeface="Comic Sans MS" panose="030F0702030302020204" pitchFamily="66" charset="0"/>
              </a:rPr>
              <a:t>What we do!</a:t>
            </a:r>
          </a:p>
          <a:p>
            <a:pPr marL="0" indent="0">
              <a:buNone/>
            </a:pPr>
            <a:r>
              <a:rPr lang="en-GB" dirty="0" smtClean="0">
                <a:latin typeface="Comic Sans MS" panose="030F0702030302020204" pitchFamily="66" charset="0"/>
              </a:rPr>
              <a:t>2014 New Curriculum Maths Programmes of Study</a:t>
            </a:r>
          </a:p>
          <a:p>
            <a:pPr marL="0" indent="0">
              <a:buNone/>
            </a:pPr>
            <a:r>
              <a:rPr lang="en-GB" dirty="0" smtClean="0">
                <a:latin typeface="Comic Sans MS" panose="030F0702030302020204" pitchFamily="66" charset="0"/>
              </a:rPr>
              <a:t>Teach conceptual understanding of the programmes of study and immerse children in problem solving. Help children reason mathematically and enable them to make links in maths.</a:t>
            </a:r>
          </a:p>
          <a:p>
            <a:pPr marL="0" indent="0">
              <a:buNone/>
            </a:pPr>
            <a:endParaRPr lang="en-GB" dirty="0" smtClean="0">
              <a:latin typeface="Comic Sans MS" panose="030F0702030302020204" pitchFamily="66" charset="0"/>
            </a:endParaRPr>
          </a:p>
          <a:p>
            <a:pPr marL="0" indent="0">
              <a:buNone/>
            </a:pPr>
            <a:r>
              <a:rPr lang="en-GB" b="1" dirty="0" smtClean="0">
                <a:latin typeface="Comic Sans MS" panose="030F0702030302020204" pitchFamily="66" charset="0"/>
              </a:rPr>
              <a:t>What you can do?</a:t>
            </a:r>
          </a:p>
          <a:p>
            <a:r>
              <a:rPr lang="en-GB" dirty="0">
                <a:latin typeface="Comic Sans MS" panose="030F0702030302020204" pitchFamily="66" charset="0"/>
              </a:rPr>
              <a:t>Help </a:t>
            </a:r>
            <a:r>
              <a:rPr lang="en-GB" dirty="0" smtClean="0">
                <a:latin typeface="Comic Sans MS" panose="030F0702030302020204" pitchFamily="66" charset="0"/>
              </a:rPr>
              <a:t>your </a:t>
            </a:r>
            <a:r>
              <a:rPr lang="en-GB" dirty="0">
                <a:latin typeface="Comic Sans MS" panose="030F0702030302020204" pitchFamily="66" charset="0"/>
              </a:rPr>
              <a:t>child with their homework</a:t>
            </a:r>
          </a:p>
          <a:p>
            <a:r>
              <a:rPr lang="en-GB" dirty="0" err="1" smtClean="0">
                <a:latin typeface="Comic Sans MS" panose="030F0702030302020204" pitchFamily="66" charset="0"/>
              </a:rPr>
              <a:t>Mathletics</a:t>
            </a:r>
            <a:r>
              <a:rPr lang="en-GB" dirty="0" smtClean="0">
                <a:latin typeface="Comic Sans MS" panose="030F0702030302020204" pitchFamily="66" charset="0"/>
              </a:rPr>
              <a:t>  </a:t>
            </a:r>
            <a:r>
              <a:rPr lang="en-GB" dirty="0" smtClean="0">
                <a:latin typeface="Comic Sans MS" panose="030F0702030302020204" pitchFamily="66" charset="0"/>
                <a:hlinkClick r:id="rId2"/>
              </a:rPr>
              <a:t>www.mathletics.co.uk</a:t>
            </a:r>
            <a:endParaRPr lang="en-GB" dirty="0" smtClean="0">
              <a:latin typeface="Comic Sans MS" panose="030F0702030302020204" pitchFamily="66" charset="0"/>
            </a:endParaRPr>
          </a:p>
          <a:p>
            <a:r>
              <a:rPr lang="en-GB" dirty="0" err="1" smtClean="0">
                <a:latin typeface="Comic Sans MS" panose="030F0702030302020204" pitchFamily="66" charset="0"/>
              </a:rPr>
              <a:t>Nrich</a:t>
            </a:r>
            <a:r>
              <a:rPr lang="en-GB" dirty="0" smtClean="0">
                <a:latin typeface="Comic Sans MS" panose="030F0702030302020204" pitchFamily="66" charset="0"/>
              </a:rPr>
              <a:t> </a:t>
            </a:r>
            <a:r>
              <a:rPr lang="en-GB" dirty="0" smtClean="0">
                <a:latin typeface="Comic Sans MS" panose="030F0702030302020204" pitchFamily="66" charset="0"/>
                <a:hlinkClick r:id="rId3"/>
              </a:rPr>
              <a:t>www.nrich.maths.org/frontpage</a:t>
            </a:r>
            <a:endParaRPr lang="en-GB" dirty="0" smtClean="0">
              <a:latin typeface="Comic Sans MS" panose="030F0702030302020204" pitchFamily="66" charset="0"/>
            </a:endParaRP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Maths</a:t>
            </a:r>
            <a:endParaRPr lang="en-GB" dirty="0">
              <a:latin typeface="Comic Sans MS" panose="030F0702030302020204" pitchFamily="66" charset="0"/>
            </a:endParaRPr>
          </a:p>
        </p:txBody>
      </p:sp>
    </p:spTree>
    <p:extLst>
      <p:ext uri="{BB962C8B-B14F-4D97-AF65-F5344CB8AC3E}">
        <p14:creationId xmlns:p14="http://schemas.microsoft.com/office/powerpoint/2010/main" val="2762463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latin typeface="Comic Sans MS" panose="030F0702030302020204" pitchFamily="66" charset="0"/>
              </a:rPr>
              <a:t>What we do!</a:t>
            </a:r>
          </a:p>
          <a:p>
            <a:pPr marL="0" indent="0">
              <a:buNone/>
            </a:pPr>
            <a:r>
              <a:rPr lang="en-GB" dirty="0" smtClean="0">
                <a:latin typeface="Comic Sans MS" panose="030F0702030302020204" pitchFamily="66" charset="0"/>
              </a:rPr>
              <a:t>2014 New Curriculum Writing Programmes of Study</a:t>
            </a:r>
          </a:p>
          <a:p>
            <a:pPr marL="0" indent="0">
              <a:buNone/>
            </a:pPr>
            <a:r>
              <a:rPr lang="en-GB" dirty="0" smtClean="0">
                <a:latin typeface="Comic Sans MS" panose="030F0702030302020204" pitchFamily="66" charset="0"/>
              </a:rPr>
              <a:t>Immerse children in the writing process through to ensure children are confident technical writers with composition</a:t>
            </a:r>
            <a:r>
              <a:rPr lang="en-GB" dirty="0">
                <a:latin typeface="Comic Sans MS" panose="030F0702030302020204" pitchFamily="66" charset="0"/>
              </a:rPr>
              <a:t> </a:t>
            </a:r>
            <a:r>
              <a:rPr lang="en-GB" dirty="0" smtClean="0">
                <a:latin typeface="Comic Sans MS" panose="030F0702030302020204" pitchFamily="66" charset="0"/>
              </a:rPr>
              <a:t>and effect.</a:t>
            </a:r>
          </a:p>
          <a:p>
            <a:pPr marL="0" indent="0">
              <a:buNone/>
            </a:pPr>
            <a:endParaRPr lang="en-GB" dirty="0">
              <a:latin typeface="Comic Sans MS" panose="030F0702030302020204" pitchFamily="66" charset="0"/>
            </a:endParaRPr>
          </a:p>
          <a:p>
            <a:pPr marL="0" indent="0">
              <a:buNone/>
            </a:pPr>
            <a:r>
              <a:rPr lang="en-GB" b="1" dirty="0" smtClean="0">
                <a:latin typeface="Comic Sans MS" panose="030F0702030302020204" pitchFamily="66" charset="0"/>
              </a:rPr>
              <a:t>What you can do!</a:t>
            </a:r>
          </a:p>
          <a:p>
            <a:r>
              <a:rPr lang="en-GB" dirty="0">
                <a:latin typeface="Comic Sans MS" panose="030F0702030302020204" pitchFamily="66" charset="0"/>
              </a:rPr>
              <a:t>Help </a:t>
            </a:r>
            <a:r>
              <a:rPr lang="en-GB" dirty="0" smtClean="0">
                <a:latin typeface="Comic Sans MS" panose="030F0702030302020204" pitchFamily="66" charset="0"/>
              </a:rPr>
              <a:t>your </a:t>
            </a:r>
            <a:r>
              <a:rPr lang="en-GB" dirty="0">
                <a:latin typeface="Comic Sans MS" panose="030F0702030302020204" pitchFamily="66" charset="0"/>
              </a:rPr>
              <a:t>child with their </a:t>
            </a:r>
            <a:r>
              <a:rPr lang="en-GB" dirty="0" smtClean="0">
                <a:latin typeface="Comic Sans MS" panose="030F0702030302020204" pitchFamily="66" charset="0"/>
              </a:rPr>
              <a:t>homework</a:t>
            </a:r>
          </a:p>
          <a:p>
            <a:r>
              <a:rPr lang="en-GB" dirty="0" smtClean="0">
                <a:latin typeface="Comic Sans MS" panose="030F0702030302020204" pitchFamily="66" charset="0"/>
              </a:rPr>
              <a:t>Discuss ideas with your child in relation to their writing topics.</a:t>
            </a:r>
          </a:p>
          <a:p>
            <a:pPr marL="0" indent="0">
              <a:buNone/>
            </a:pPr>
            <a:endParaRPr lang="en-GB" dirty="0" smtClean="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Writing</a:t>
            </a:r>
            <a:endParaRPr lang="en-GB" dirty="0">
              <a:latin typeface="Comic Sans MS" panose="030F0702030302020204" pitchFamily="66" charset="0"/>
            </a:endParaRPr>
          </a:p>
        </p:txBody>
      </p:sp>
    </p:spTree>
    <p:extLst>
      <p:ext uri="{BB962C8B-B14F-4D97-AF65-F5344CB8AC3E}">
        <p14:creationId xmlns:p14="http://schemas.microsoft.com/office/powerpoint/2010/main" val="318369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dirty="0" smtClean="0">
                <a:latin typeface="Comic Sans MS" panose="030F0702030302020204" pitchFamily="66" charset="0"/>
              </a:rPr>
              <a:t>What we do!</a:t>
            </a:r>
          </a:p>
          <a:p>
            <a:pPr marL="0" indent="0">
              <a:buNone/>
            </a:pPr>
            <a:r>
              <a:rPr lang="en-GB" dirty="0" smtClean="0">
                <a:latin typeface="Comic Sans MS" panose="030F0702030302020204" pitchFamily="66" charset="0"/>
              </a:rPr>
              <a:t>2014 New Curriculum ‘Reading’ Programmes of Study</a:t>
            </a:r>
          </a:p>
          <a:p>
            <a:pPr marL="0" indent="0">
              <a:buNone/>
            </a:pPr>
            <a:r>
              <a:rPr lang="en-GB" dirty="0" smtClean="0">
                <a:latin typeface="Comic Sans MS" panose="030F0702030302020204" pitchFamily="66" charset="0"/>
              </a:rPr>
              <a:t>Guided Reading Sessions, Independent Reading Sessions, Teacher Reading Sessions, Reading Interventions</a:t>
            </a:r>
          </a:p>
          <a:p>
            <a:pPr marL="0" indent="0">
              <a:buNone/>
            </a:pPr>
            <a:endParaRPr lang="en-GB" b="1" dirty="0" smtClean="0">
              <a:latin typeface="Comic Sans MS" panose="030F0702030302020204" pitchFamily="66" charset="0"/>
            </a:endParaRPr>
          </a:p>
          <a:p>
            <a:pPr marL="0" indent="0">
              <a:buNone/>
            </a:pPr>
            <a:r>
              <a:rPr lang="en-GB" b="1" dirty="0" smtClean="0">
                <a:latin typeface="Comic Sans MS" panose="030F0702030302020204" pitchFamily="66" charset="0"/>
              </a:rPr>
              <a:t>What you can do!</a:t>
            </a:r>
          </a:p>
          <a:p>
            <a:r>
              <a:rPr lang="en-GB" dirty="0" smtClean="0">
                <a:latin typeface="Comic Sans MS" panose="030F0702030302020204" pitchFamily="66" charset="0"/>
              </a:rPr>
              <a:t>Help your child with their homework</a:t>
            </a:r>
            <a:endParaRPr lang="en-GB" dirty="0">
              <a:latin typeface="Comic Sans MS" panose="030F0702030302020204" pitchFamily="66" charset="0"/>
            </a:endParaRPr>
          </a:p>
          <a:p>
            <a:r>
              <a:rPr lang="en-GB" dirty="0" smtClean="0">
                <a:latin typeface="Comic Sans MS" panose="030F0702030302020204" pitchFamily="66" charset="0"/>
              </a:rPr>
              <a:t>Reading Records – read with your child everyday for 15 mins and ask them questions based on what you have read</a:t>
            </a:r>
          </a:p>
          <a:p>
            <a:r>
              <a:rPr lang="en-GB" dirty="0" smtClean="0">
                <a:latin typeface="Comic Sans MS" panose="030F0702030302020204" pitchFamily="66" charset="0"/>
              </a:rPr>
              <a:t>Take them to the library. </a:t>
            </a:r>
          </a:p>
          <a:p>
            <a:pPr marL="0" indent="0">
              <a:buNone/>
            </a:pPr>
            <a:endParaRPr lang="en-GB" dirty="0" smtClean="0"/>
          </a:p>
          <a:p>
            <a:pPr marL="0" indent="0">
              <a:buNone/>
            </a:pPr>
            <a:endParaRPr lang="en-GB" dirty="0"/>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Reading</a:t>
            </a:r>
            <a:endParaRPr lang="en-GB" dirty="0">
              <a:latin typeface="Comic Sans MS" panose="030F0702030302020204" pitchFamily="66" charset="0"/>
            </a:endParaRPr>
          </a:p>
        </p:txBody>
      </p:sp>
    </p:spTree>
    <p:extLst>
      <p:ext uri="{BB962C8B-B14F-4D97-AF65-F5344CB8AC3E}">
        <p14:creationId xmlns:p14="http://schemas.microsoft.com/office/powerpoint/2010/main" val="4229213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latin typeface="Comic Sans MS" panose="030F0702030302020204" pitchFamily="66" charset="0"/>
              </a:rPr>
              <a:t>What we do!</a:t>
            </a:r>
          </a:p>
          <a:p>
            <a:pPr marL="0" indent="0">
              <a:buNone/>
            </a:pPr>
            <a:r>
              <a:rPr lang="en-GB" dirty="0" smtClean="0">
                <a:latin typeface="Comic Sans MS" panose="030F0702030302020204" pitchFamily="66" charset="0"/>
              </a:rPr>
              <a:t>2014 New Curriculum ‘English’ Programmes of Study</a:t>
            </a:r>
          </a:p>
          <a:p>
            <a:pPr marL="0" indent="0">
              <a:buNone/>
            </a:pPr>
            <a:r>
              <a:rPr lang="en-GB" dirty="0" smtClean="0">
                <a:latin typeface="Comic Sans MS" panose="030F0702030302020204" pitchFamily="66" charset="0"/>
              </a:rPr>
              <a:t>Spellings, Homework/Tests  Grammar and Punctuation lessons. Grammar and Punctuation taught discretely during English. </a:t>
            </a:r>
          </a:p>
          <a:p>
            <a:pPr marL="0" indent="0">
              <a:buNone/>
            </a:pPr>
            <a:endParaRPr lang="en-GB" dirty="0" smtClean="0">
              <a:latin typeface="Comic Sans MS" panose="030F0702030302020204" pitchFamily="66" charset="0"/>
            </a:endParaRPr>
          </a:p>
          <a:p>
            <a:pPr marL="0" indent="0">
              <a:buNone/>
            </a:pPr>
            <a:r>
              <a:rPr lang="en-GB" b="1" dirty="0" smtClean="0">
                <a:latin typeface="Comic Sans MS" panose="030F0702030302020204" pitchFamily="66" charset="0"/>
              </a:rPr>
              <a:t>What you can do!</a:t>
            </a:r>
          </a:p>
          <a:p>
            <a:r>
              <a:rPr lang="en-GB" dirty="0">
                <a:latin typeface="Comic Sans MS" panose="030F0702030302020204" pitchFamily="66" charset="0"/>
              </a:rPr>
              <a:t>Help </a:t>
            </a:r>
            <a:r>
              <a:rPr lang="en-GB" dirty="0" smtClean="0">
                <a:latin typeface="Comic Sans MS" panose="030F0702030302020204" pitchFamily="66" charset="0"/>
              </a:rPr>
              <a:t>your child </a:t>
            </a:r>
            <a:r>
              <a:rPr lang="en-GB" dirty="0">
                <a:latin typeface="Comic Sans MS" panose="030F0702030302020204" pitchFamily="66" charset="0"/>
              </a:rPr>
              <a:t>with </a:t>
            </a:r>
            <a:r>
              <a:rPr lang="en-GB" dirty="0" smtClean="0">
                <a:latin typeface="Comic Sans MS" panose="030F0702030302020204" pitchFamily="66" charset="0"/>
              </a:rPr>
              <a:t>their homework</a:t>
            </a:r>
            <a:endParaRPr lang="en-GB" dirty="0">
              <a:latin typeface="Comic Sans MS" panose="030F0702030302020204" pitchFamily="66" charset="0"/>
            </a:endParaRPr>
          </a:p>
          <a:p>
            <a:r>
              <a:rPr lang="en-GB" dirty="0" smtClean="0">
                <a:latin typeface="Comic Sans MS" panose="030F0702030302020204" pitchFamily="66" charset="0"/>
              </a:rPr>
              <a:t>Practice spellings at home with your child</a:t>
            </a:r>
            <a:endParaRPr lang="en-GB" dirty="0">
              <a:latin typeface="Comic Sans MS" panose="030F0702030302020204" pitchFamily="66" charset="0"/>
            </a:endParaRPr>
          </a:p>
          <a:p>
            <a:pPr marL="0" indent="0">
              <a:buNone/>
            </a:pPr>
            <a:endParaRPr lang="en-GB" dirty="0" smtClean="0"/>
          </a:p>
          <a:p>
            <a:pPr marL="0" indent="0">
              <a:buNone/>
            </a:pPr>
            <a:endParaRPr lang="en-GB" dirty="0"/>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Spelling, Grammar and Punctuation</a:t>
            </a:r>
            <a:endParaRPr lang="en-GB" dirty="0">
              <a:latin typeface="Comic Sans MS" panose="030F0702030302020204" pitchFamily="66" charset="0"/>
            </a:endParaRPr>
          </a:p>
        </p:txBody>
      </p:sp>
    </p:spTree>
    <p:extLst>
      <p:ext uri="{BB962C8B-B14F-4D97-AF65-F5344CB8AC3E}">
        <p14:creationId xmlns:p14="http://schemas.microsoft.com/office/powerpoint/2010/main" val="230308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latin typeface="Comic Sans MS" panose="030F0702030302020204" pitchFamily="66" charset="0"/>
              </a:rPr>
              <a:t>What we do!</a:t>
            </a:r>
          </a:p>
          <a:p>
            <a:pPr marL="0" indent="0">
              <a:buNone/>
            </a:pPr>
            <a:r>
              <a:rPr lang="en-GB" dirty="0" smtClean="0">
                <a:latin typeface="Comic Sans MS" panose="030F0702030302020204" pitchFamily="66" charset="0"/>
              </a:rPr>
              <a:t>2014 New Curriculum Science Programmes of Study</a:t>
            </a:r>
          </a:p>
          <a:p>
            <a:pPr marL="0" indent="0">
              <a:buNone/>
            </a:pPr>
            <a:endParaRPr lang="en-GB" dirty="0" smtClean="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b="1" dirty="0" smtClean="0">
                <a:latin typeface="Comic Sans MS" panose="030F0702030302020204" pitchFamily="66" charset="0"/>
              </a:rPr>
              <a:t>What you can do!</a:t>
            </a:r>
          </a:p>
          <a:p>
            <a:r>
              <a:rPr lang="en-GB" dirty="0" smtClean="0">
                <a:latin typeface="Comic Sans MS" panose="030F0702030302020204" pitchFamily="66" charset="0"/>
              </a:rPr>
              <a:t>Help your child with their homework/projects</a:t>
            </a:r>
            <a:endParaRPr lang="en-GB" dirty="0">
              <a:latin typeface="Comic Sans MS" panose="030F0702030302020204" pitchFamily="66" charset="0"/>
            </a:endParaRPr>
          </a:p>
          <a:p>
            <a:pPr marL="0" indent="0">
              <a:buNone/>
            </a:pPr>
            <a:endParaRPr lang="en-GB" dirty="0" smtClean="0"/>
          </a:p>
          <a:p>
            <a:pPr marL="0" indent="0">
              <a:buNone/>
            </a:pPr>
            <a:endParaRPr lang="en-GB" dirty="0"/>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Science</a:t>
            </a:r>
            <a:endParaRPr lang="en-GB" dirty="0">
              <a:latin typeface="Comic Sans MS" panose="030F0702030302020204" pitchFamily="66" charset="0"/>
            </a:endParaRPr>
          </a:p>
        </p:txBody>
      </p:sp>
    </p:spTree>
    <p:extLst>
      <p:ext uri="{BB962C8B-B14F-4D97-AF65-F5344CB8AC3E}">
        <p14:creationId xmlns:p14="http://schemas.microsoft.com/office/powerpoint/2010/main" val="737124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924029"/>
          </a:xfrm>
        </p:spPr>
        <p:txBody>
          <a:bodyPr/>
          <a:lstStyle/>
          <a:p>
            <a:pPr algn="ctr"/>
            <a:r>
              <a:rPr lang="en-GB" dirty="0" err="1" smtClean="0">
                <a:latin typeface="Comic Sans MS" panose="030F0702030302020204" pitchFamily="66" charset="0"/>
              </a:rPr>
              <a:t>SATs</a:t>
            </a:r>
            <a:r>
              <a:rPr lang="en-GB" dirty="0" smtClean="0">
                <a:latin typeface="Comic Sans MS" panose="030F0702030302020204" pitchFamily="66" charset="0"/>
              </a:rPr>
              <a:t> Revision Books</a:t>
            </a:r>
            <a:endParaRPr lang="en-GB" dirty="0">
              <a:latin typeface="Comic Sans MS" panose="030F0702030302020204" pitchFamily="66" charset="0"/>
            </a:endParaRPr>
          </a:p>
        </p:txBody>
      </p:sp>
      <p:sp>
        <p:nvSpPr>
          <p:cNvPr id="4" name="Content Placeholder 3"/>
          <p:cNvSpPr>
            <a:spLocks noGrp="1"/>
          </p:cNvSpPr>
          <p:nvPr>
            <p:ph idx="1"/>
          </p:nvPr>
        </p:nvSpPr>
        <p:spPr/>
        <p:txBody>
          <a:bodyPr>
            <a:normAutofit fontScale="77500" lnSpcReduction="20000"/>
          </a:bodyPr>
          <a:lstStyle/>
          <a:p>
            <a:pPr fontAlgn="base"/>
            <a:endParaRPr lang="en-GB" b="1" dirty="0" smtClean="0">
              <a:latin typeface="Comic Sans MS" pitchFamily="66" charset="0"/>
            </a:endParaRPr>
          </a:p>
          <a:p>
            <a:r>
              <a:rPr lang="en-GB" dirty="0" smtClean="0">
                <a:latin typeface="Comic Sans MS" pitchFamily="66" charset="0"/>
              </a:rPr>
              <a:t>At Essex Primary School we are always looking for ways to help move children on in their learning. As a result, we will be purchasing10 CGP Key Stage 2 English and Maths revision books for each Year 6 child to enable them to revise in school and at home. </a:t>
            </a:r>
          </a:p>
          <a:p>
            <a:endParaRPr lang="en-GB" dirty="0" smtClean="0">
              <a:latin typeface="Comic Sans MS" pitchFamily="66" charset="0"/>
            </a:endParaRPr>
          </a:p>
          <a:p>
            <a:r>
              <a:rPr lang="en-GB" dirty="0" smtClean="0">
                <a:latin typeface="Comic Sans MS" pitchFamily="66" charset="0"/>
              </a:rPr>
              <a:t>Children will be asked to complete a page of a Revision workbook each day as part of their revision homework. These will be sent home during the Spring break for the children to continue their revision.</a:t>
            </a:r>
          </a:p>
          <a:p>
            <a:pPr>
              <a:buNone/>
            </a:pPr>
            <a:endParaRPr lang="en-GB" dirty="0" smtClean="0">
              <a:latin typeface="Comic Sans MS" pitchFamily="66" charset="0"/>
            </a:endParaRPr>
          </a:p>
          <a:p>
            <a:r>
              <a:rPr lang="en-GB" dirty="0" smtClean="0">
                <a:latin typeface="Comic Sans MS" pitchFamily="66" charset="0"/>
              </a:rPr>
              <a:t>Each book costs approximately £4.00. However, the school will ask for a contribution of £10 per child for a set of ten books. We highly recommend them as an excellent resource in assisting us to help your child achieve their potential in the forthcoming SATS tests. We sincerely hope you will support your child’s education. A letter to you will be sent soon. </a:t>
            </a:r>
          </a:p>
          <a:p>
            <a:pPr>
              <a:buNone/>
            </a:pPr>
            <a:endParaRPr lang="en-GB" dirty="0" smtClean="0"/>
          </a:p>
          <a:p>
            <a:endParaRPr lang="en-GB" dirty="0"/>
          </a:p>
        </p:txBody>
      </p:sp>
    </p:spTree>
    <p:extLst>
      <p:ext uri="{BB962C8B-B14F-4D97-AF65-F5344CB8AC3E}">
        <p14:creationId xmlns:p14="http://schemas.microsoft.com/office/powerpoint/2010/main" val="243721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3600" dirty="0" smtClean="0">
                <a:latin typeface="Comic Sans MS" panose="030F0702030302020204" pitchFamily="66" charset="0"/>
              </a:rPr>
              <a:t>All applications must be completed online</a:t>
            </a:r>
          </a:p>
          <a:p>
            <a:pPr marL="0" indent="0" algn="ctr">
              <a:buNone/>
            </a:pPr>
            <a:endParaRPr lang="en-GB" sz="3600" dirty="0" smtClean="0">
              <a:latin typeface="Comic Sans MS" panose="030F0702030302020204" pitchFamily="66" charset="0"/>
            </a:endParaRPr>
          </a:p>
          <a:p>
            <a:pPr marL="0" indent="0" algn="ctr">
              <a:buNone/>
            </a:pPr>
            <a:r>
              <a:rPr lang="en-GB" sz="3600" dirty="0" smtClean="0">
                <a:latin typeface="Comic Sans MS" panose="030F0702030302020204" pitchFamily="66" charset="0"/>
              </a:rPr>
              <a:t>Information on schools and application through</a:t>
            </a:r>
          </a:p>
          <a:p>
            <a:pPr marL="0" indent="0" algn="ctr">
              <a:buNone/>
            </a:pPr>
            <a:endParaRPr lang="en-GB" sz="3600" dirty="0">
              <a:latin typeface="Comic Sans MS" panose="030F0702030302020204" pitchFamily="66" charset="0"/>
            </a:endParaRPr>
          </a:p>
          <a:p>
            <a:pPr marL="0" indent="0" algn="ctr">
              <a:buNone/>
            </a:pPr>
            <a:r>
              <a:rPr lang="en-GB" sz="4800" b="1" u="sng" dirty="0" smtClean="0">
                <a:solidFill>
                  <a:schemeClr val="accent6">
                    <a:lumMod val="75000"/>
                  </a:schemeClr>
                </a:solidFill>
                <a:latin typeface="Comic Sans MS" panose="030F0702030302020204" pitchFamily="66" charset="0"/>
              </a:rPr>
              <a:t>eadmissions.org.uk</a:t>
            </a:r>
          </a:p>
          <a:p>
            <a:pPr marL="0" indent="0">
              <a:buNone/>
            </a:pPr>
            <a:endParaRPr lang="en-GB" dirty="0">
              <a:latin typeface="Comic Sans MS" panose="030F0702030302020204" pitchFamily="66" charset="0"/>
            </a:endParaRPr>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Secondary School Applications</a:t>
            </a:r>
            <a:endParaRPr lang="en-GB" dirty="0">
              <a:latin typeface="Comic Sans MS" panose="030F0702030302020204" pitchFamily="66" charset="0"/>
            </a:endParaRPr>
          </a:p>
        </p:txBody>
      </p:sp>
    </p:spTree>
    <p:extLst>
      <p:ext uri="{BB962C8B-B14F-4D97-AF65-F5344CB8AC3E}">
        <p14:creationId xmlns:p14="http://schemas.microsoft.com/office/powerpoint/2010/main" val="179973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44890"/>
          </a:xfrm>
        </p:spPr>
        <p:txBody>
          <a:bodyPr>
            <a:normAutofit/>
          </a:bodyPr>
          <a:lstStyle/>
          <a:p>
            <a:r>
              <a:rPr lang="en-GB" sz="1600" dirty="0" smtClean="0">
                <a:latin typeface="Comic Sans MS" panose="030F0702030302020204" pitchFamily="66" charset="0"/>
              </a:rPr>
              <a:t>Secondary School Applications</a:t>
            </a:r>
            <a:endParaRPr lang="en-GB" sz="1600" dirty="0">
              <a:latin typeface="Comic Sans MS" panose="030F0702030302020204" pitchFamily="66"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3867462" y="158101"/>
            <a:ext cx="7959777" cy="6699899"/>
          </a:xfrm>
          <a:prstGeom prst="rect">
            <a:avLst/>
          </a:prstGeom>
          <a:noFill/>
          <a:ln w="9525">
            <a:noFill/>
            <a:miter lim="800000"/>
            <a:headEnd/>
            <a:tailEnd/>
          </a:ln>
          <a:effectLst/>
        </p:spPr>
      </p:pic>
    </p:spTree>
    <p:extLst>
      <p:ext uri="{BB962C8B-B14F-4D97-AF65-F5344CB8AC3E}">
        <p14:creationId xmlns:p14="http://schemas.microsoft.com/office/powerpoint/2010/main" val="337487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8997"/>
            <a:ext cx="10515600" cy="4647966"/>
          </a:xfrm>
        </p:spPr>
        <p:txBody>
          <a:bodyPr>
            <a:normAutofit lnSpcReduction="10000"/>
          </a:bodyPr>
          <a:lstStyle/>
          <a:p>
            <a:pPr marL="0" indent="0" algn="ctr">
              <a:buNone/>
            </a:pPr>
            <a:r>
              <a:rPr lang="en-GB" dirty="0" smtClean="0">
                <a:latin typeface="Comic Sans MS" panose="030F0702030302020204" pitchFamily="66" charset="0"/>
              </a:rPr>
              <a:t>Mrs </a:t>
            </a:r>
            <a:r>
              <a:rPr lang="en-GB" dirty="0" err="1" smtClean="0">
                <a:latin typeface="Comic Sans MS" panose="030F0702030302020204" pitchFamily="66" charset="0"/>
              </a:rPr>
              <a:t>Chowdhury</a:t>
            </a:r>
            <a:r>
              <a:rPr lang="en-GB" dirty="0" smtClean="0">
                <a:latin typeface="Comic Sans MS" panose="030F0702030302020204" pitchFamily="66" charset="0"/>
              </a:rPr>
              <a:t> (Year Group/Phase </a:t>
            </a:r>
            <a:r>
              <a:rPr lang="en-GB" dirty="0">
                <a:latin typeface="Comic Sans MS" panose="030F0702030302020204" pitchFamily="66" charset="0"/>
              </a:rPr>
              <a:t>Lead</a:t>
            </a:r>
            <a:r>
              <a:rPr lang="en-GB" dirty="0" smtClean="0">
                <a:latin typeface="Comic Sans MS" panose="030F0702030302020204" pitchFamily="66" charset="0"/>
              </a:rPr>
              <a:t>) – 6C</a:t>
            </a:r>
          </a:p>
          <a:p>
            <a:pPr marL="0" indent="0" algn="ctr">
              <a:buNone/>
            </a:pPr>
            <a:endParaRPr lang="en-GB" dirty="0">
              <a:latin typeface="Comic Sans MS" panose="030F0702030302020204" pitchFamily="66" charset="0"/>
            </a:endParaRPr>
          </a:p>
          <a:p>
            <a:pPr marL="0" indent="0" algn="ctr">
              <a:buNone/>
            </a:pPr>
            <a:endParaRPr lang="en-GB" dirty="0" smtClean="0">
              <a:latin typeface="Comic Sans MS" panose="030F0702030302020204" pitchFamily="66" charset="0"/>
            </a:endParaRPr>
          </a:p>
          <a:p>
            <a:pPr marL="0" indent="0" algn="ctr">
              <a:buNone/>
            </a:pPr>
            <a:r>
              <a:rPr lang="en-GB" dirty="0" smtClean="0">
                <a:latin typeface="Comic Sans MS" panose="030F0702030302020204" pitchFamily="66" charset="0"/>
              </a:rPr>
              <a:t>Ms King– 6K</a:t>
            </a:r>
          </a:p>
          <a:p>
            <a:pPr marL="0" indent="0" algn="ctr">
              <a:buNone/>
            </a:pPr>
            <a:endParaRPr lang="en-GB" dirty="0">
              <a:latin typeface="Comic Sans MS" panose="030F0702030302020204" pitchFamily="66" charset="0"/>
            </a:endParaRPr>
          </a:p>
          <a:p>
            <a:pPr marL="0" indent="0" algn="ctr">
              <a:buNone/>
            </a:pPr>
            <a:endParaRPr lang="en-GB" dirty="0" smtClean="0">
              <a:latin typeface="Comic Sans MS" panose="030F0702030302020204" pitchFamily="66" charset="0"/>
            </a:endParaRPr>
          </a:p>
          <a:p>
            <a:pPr marL="0" indent="0" algn="ctr">
              <a:buNone/>
            </a:pPr>
            <a:r>
              <a:rPr lang="en-GB" dirty="0" smtClean="0">
                <a:latin typeface="Comic Sans MS" panose="030F0702030302020204" pitchFamily="66" charset="0"/>
              </a:rPr>
              <a:t>Mr </a:t>
            </a:r>
            <a:r>
              <a:rPr lang="en-GB" dirty="0" err="1" smtClean="0">
                <a:latin typeface="Comic Sans MS" panose="030F0702030302020204" pitchFamily="66" charset="0"/>
              </a:rPr>
              <a:t>Allchurch</a:t>
            </a:r>
            <a:r>
              <a:rPr lang="en-GB" dirty="0" smtClean="0">
                <a:latin typeface="Comic Sans MS" panose="030F0702030302020204" pitchFamily="66" charset="0"/>
              </a:rPr>
              <a:t>– 6A</a:t>
            </a:r>
          </a:p>
          <a:p>
            <a:pPr marL="0" indent="0" algn="ctr">
              <a:buNone/>
            </a:pPr>
            <a:endParaRPr lang="en-GB" dirty="0">
              <a:latin typeface="Comic Sans MS" panose="030F0702030302020204" pitchFamily="66" charset="0"/>
            </a:endParaRPr>
          </a:p>
          <a:p>
            <a:pPr marL="0" indent="0" algn="ctr">
              <a:buNone/>
            </a:pPr>
            <a:endParaRPr lang="en-GB" dirty="0" smtClean="0">
              <a:latin typeface="Comic Sans MS" panose="030F0702030302020204" pitchFamily="66" charset="0"/>
            </a:endParaRPr>
          </a:p>
          <a:p>
            <a:pPr marL="0" indent="0" algn="ctr">
              <a:buNone/>
            </a:pPr>
            <a:r>
              <a:rPr lang="en-GB" dirty="0" smtClean="0">
                <a:latin typeface="Comic Sans MS" panose="030F0702030302020204" pitchFamily="66" charset="0"/>
              </a:rPr>
              <a:t>Ms</a:t>
            </a:r>
            <a:r>
              <a:rPr lang="en-GB" dirty="0">
                <a:latin typeface="Comic Sans MS" panose="030F0702030302020204" pitchFamily="66" charset="0"/>
              </a:rPr>
              <a:t>. </a:t>
            </a:r>
            <a:r>
              <a:rPr lang="en-GB" dirty="0" err="1">
                <a:latin typeface="Comic Sans MS" panose="030F0702030302020204" pitchFamily="66" charset="0"/>
              </a:rPr>
              <a:t>Refiat</a:t>
            </a:r>
            <a:r>
              <a:rPr lang="en-GB" dirty="0">
                <a:latin typeface="Comic Sans MS" panose="030F0702030302020204" pitchFamily="66" charset="0"/>
              </a:rPr>
              <a:t> </a:t>
            </a:r>
            <a:r>
              <a:rPr lang="en-GB" dirty="0" smtClean="0">
                <a:latin typeface="Comic Sans MS" panose="030F0702030302020204" pitchFamily="66" charset="0"/>
              </a:rPr>
              <a:t>Musa – 6M</a:t>
            </a:r>
            <a:endParaRPr lang="en-GB" dirty="0">
              <a:latin typeface="Comic Sans MS" panose="030F0702030302020204" pitchFamily="66" charset="0"/>
            </a:endParaRPr>
          </a:p>
          <a:p>
            <a:endParaRPr lang="en-GB" dirty="0"/>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The Year 6 Team</a:t>
            </a:r>
            <a:endParaRPr lang="en-GB" dirty="0">
              <a:latin typeface="Comic Sans MS" panose="030F0702030302020204" pitchFamily="66"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6758" y="5126636"/>
            <a:ext cx="1779457" cy="1579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2709" y="3761594"/>
            <a:ext cx="1339435" cy="1274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W:\Jas\Pictures\2015-2016\Tempest photos Feb 2016 disk 1\STAFF\156-FA1CAB04C1.bmp"/>
          <p:cNvPicPr/>
          <p:nvPr/>
        </p:nvPicPr>
        <p:blipFill>
          <a:blip r:embed="rId4">
            <a:extLst>
              <a:ext uri="{28A0092B-C50C-407E-A947-70E740481C1C}">
                <a14:useLocalDpi xmlns:a14="http://schemas.microsoft.com/office/drawing/2010/main" val="0"/>
              </a:ext>
            </a:extLst>
          </a:blip>
          <a:srcRect/>
          <a:stretch>
            <a:fillRect/>
          </a:stretch>
        </p:blipFill>
        <p:spPr bwMode="auto">
          <a:xfrm>
            <a:off x="8252709" y="1970300"/>
            <a:ext cx="1335405" cy="1712595"/>
          </a:xfrm>
          <a:prstGeom prst="rect">
            <a:avLst/>
          </a:prstGeom>
          <a:noFill/>
          <a:ln>
            <a:noFill/>
          </a:ln>
        </p:spPr>
      </p:pic>
    </p:spTree>
    <p:extLst>
      <p:ext uri="{BB962C8B-B14F-4D97-AF65-F5344CB8AC3E}">
        <p14:creationId xmlns:p14="http://schemas.microsoft.com/office/powerpoint/2010/main" val="36940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44890"/>
          </a:xfrm>
        </p:spPr>
        <p:txBody>
          <a:bodyPr>
            <a:normAutofit/>
          </a:bodyPr>
          <a:lstStyle/>
          <a:p>
            <a:r>
              <a:rPr lang="en-GB" sz="1600" dirty="0" smtClean="0">
                <a:latin typeface="Comic Sans MS" panose="030F0702030302020204" pitchFamily="66" charset="0"/>
              </a:rPr>
              <a:t>Secondary School Applications</a:t>
            </a:r>
            <a:endParaRPr lang="en-GB" sz="1600" dirty="0">
              <a:latin typeface="Comic Sans MS" panose="030F0702030302020204" pitchFamily="66" charset="0"/>
            </a:endParaRPr>
          </a:p>
        </p:txBody>
      </p:sp>
      <p:sp>
        <p:nvSpPr>
          <p:cNvPr id="4" name="Content Placeholder 3"/>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2"/>
          <a:srcRect/>
          <a:stretch>
            <a:fillRect/>
          </a:stretch>
        </p:blipFill>
        <p:spPr bwMode="auto">
          <a:xfrm>
            <a:off x="3073587" y="1154242"/>
            <a:ext cx="8645450" cy="4347147"/>
          </a:xfrm>
          <a:prstGeom prst="rect">
            <a:avLst/>
          </a:prstGeom>
          <a:noFill/>
          <a:ln w="9525">
            <a:noFill/>
            <a:miter lim="800000"/>
            <a:headEnd/>
            <a:tailEnd/>
          </a:ln>
          <a:effectLst/>
        </p:spPr>
      </p:pic>
    </p:spTree>
    <p:extLst>
      <p:ext uri="{BB962C8B-B14F-4D97-AF65-F5344CB8AC3E}">
        <p14:creationId xmlns:p14="http://schemas.microsoft.com/office/powerpoint/2010/main" val="3374875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51" y="1908566"/>
            <a:ext cx="10972800" cy="1143000"/>
          </a:xfrm>
        </p:spPr>
        <p:txBody>
          <a:bodyPr/>
          <a:lstStyle/>
          <a:p>
            <a:pPr algn="ctr"/>
            <a:r>
              <a:rPr lang="en-GB" dirty="0" smtClean="0">
                <a:latin typeface="Comic Sans MS" panose="030F0702030302020204" pitchFamily="66" charset="0"/>
              </a:rPr>
              <a:t>Sex and Relationship Education</a:t>
            </a:r>
            <a:endParaRPr lang="en-GB" dirty="0">
              <a:latin typeface="Comic Sans MS" panose="030F0702030302020204" pitchFamily="66" charset="0"/>
            </a:endParaRPr>
          </a:p>
        </p:txBody>
      </p:sp>
    </p:spTree>
    <p:extLst>
      <p:ext uri="{BB962C8B-B14F-4D97-AF65-F5344CB8AC3E}">
        <p14:creationId xmlns:p14="http://schemas.microsoft.com/office/powerpoint/2010/main" val="1503429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GB" b="1" u="sng" dirty="0" smtClean="0">
                <a:latin typeface="Comic Sans MS" panose="030F0702030302020204" pitchFamily="66" charset="0"/>
              </a:rPr>
              <a:t>Educational Visits </a:t>
            </a:r>
          </a:p>
          <a:p>
            <a:pPr lvl="0">
              <a:buNone/>
            </a:pPr>
            <a:endParaRPr lang="en-GB" b="1" u="sng" dirty="0" smtClean="0">
              <a:latin typeface="Comic Sans MS" panose="030F0702030302020204" pitchFamily="66" charset="0"/>
            </a:endParaRPr>
          </a:p>
          <a:p>
            <a:r>
              <a:rPr lang="en-GB" dirty="0" smtClean="0">
                <a:latin typeface="Comic Sans MS" panose="030F0702030302020204" pitchFamily="66" charset="0"/>
              </a:rPr>
              <a:t>Visits will </a:t>
            </a:r>
            <a:r>
              <a:rPr lang="en-GB" dirty="0">
                <a:latin typeface="Comic Sans MS" panose="030F0702030302020204" pitchFamily="66" charset="0"/>
              </a:rPr>
              <a:t>take place in Year </a:t>
            </a:r>
            <a:r>
              <a:rPr lang="en-GB" dirty="0" smtClean="0">
                <a:latin typeface="Comic Sans MS" panose="030F0702030302020204" pitchFamily="66" charset="0"/>
              </a:rPr>
              <a:t>6</a:t>
            </a:r>
            <a:r>
              <a:rPr lang="en-GB" dirty="0">
                <a:latin typeface="Comic Sans MS" panose="030F0702030302020204" pitchFamily="66" charset="0"/>
              </a:rPr>
              <a:t>. We will notify you of these trips before they take place. </a:t>
            </a:r>
            <a:endParaRPr lang="en-GB" dirty="0" smtClean="0">
              <a:latin typeface="Comic Sans MS" panose="030F0702030302020204" pitchFamily="66" charset="0"/>
            </a:endParaRPr>
          </a:p>
        </p:txBody>
      </p:sp>
      <p:sp>
        <p:nvSpPr>
          <p:cNvPr id="2" name="Title 1"/>
          <p:cNvSpPr>
            <a:spLocks noGrp="1"/>
          </p:cNvSpPr>
          <p:nvPr>
            <p:ph type="title"/>
          </p:nvPr>
        </p:nvSpPr>
        <p:spPr/>
        <p:txBody>
          <a:bodyPr>
            <a:normAutofit/>
          </a:bodyPr>
          <a:lstStyle/>
          <a:p>
            <a:pPr algn="ctr"/>
            <a:r>
              <a:rPr lang="en-GB" dirty="0" smtClean="0">
                <a:latin typeface="Comic Sans MS" panose="030F0702030302020204" pitchFamily="66" charset="0"/>
              </a:rPr>
              <a:t>Year 6 Expectations</a:t>
            </a:r>
            <a:endParaRPr lang="en-GB" dirty="0">
              <a:latin typeface="Comic Sans MS" panose="030F0702030302020204" pitchFamily="66" charset="0"/>
            </a:endParaRPr>
          </a:p>
        </p:txBody>
      </p:sp>
    </p:spTree>
    <p:extLst>
      <p:ext uri="{BB962C8B-B14F-4D97-AF65-F5344CB8AC3E}">
        <p14:creationId xmlns:p14="http://schemas.microsoft.com/office/powerpoint/2010/main" val="25883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GB" dirty="0" smtClean="0">
                <a:latin typeface="Comic Sans MS" pitchFamily="66" charset="0"/>
              </a:rPr>
              <a:t>Children need to be in school on time every morning at 8.55am because they have Early Bird work set for them. </a:t>
            </a:r>
          </a:p>
          <a:p>
            <a:endParaRPr lang="en-GB" dirty="0" smtClean="0">
              <a:latin typeface="Comic Sans MS" pitchFamily="66" charset="0"/>
            </a:endParaRPr>
          </a:p>
          <a:p>
            <a:pPr lvl="0"/>
            <a:r>
              <a:rPr lang="en-GB" dirty="0" smtClean="0">
                <a:latin typeface="Comic Sans MS" pitchFamily="66" charset="0"/>
              </a:rPr>
              <a:t>Please make sure that your child’s name is on every item of their clothing and their PE bags are sent with the right clothing every Monday. PE bags must be left in school during the week and be brought home every Friday.</a:t>
            </a:r>
          </a:p>
          <a:p>
            <a:pPr lvl="0">
              <a:buNone/>
            </a:pPr>
            <a:endParaRPr lang="en-GB" dirty="0" smtClean="0">
              <a:latin typeface="Comic Sans MS" pitchFamily="66" charset="0"/>
            </a:endParaRPr>
          </a:p>
          <a:p>
            <a:pPr algn="ctr"/>
            <a:r>
              <a:rPr lang="en-GB" b="1" dirty="0" smtClean="0">
                <a:latin typeface="Comic Sans MS" pitchFamily="66" charset="0"/>
              </a:rPr>
              <a:t>6C &amp; 6A- Tuesday and Thursday</a:t>
            </a:r>
          </a:p>
          <a:p>
            <a:pPr algn="ctr"/>
            <a:r>
              <a:rPr lang="en-GB" b="1" dirty="0" smtClean="0">
                <a:latin typeface="Comic Sans MS" pitchFamily="66" charset="0"/>
              </a:rPr>
              <a:t>6K &amp; 6M- Monday and Thursday</a:t>
            </a:r>
          </a:p>
          <a:p>
            <a:pPr marL="0" indent="0">
              <a:buNone/>
            </a:pPr>
            <a:endParaRPr lang="en-GB" dirty="0">
              <a:latin typeface="Comic Sans MS" panose="030F0702030302020204" pitchFamily="66" charset="0"/>
            </a:endParaRPr>
          </a:p>
        </p:txBody>
      </p:sp>
      <p:sp>
        <p:nvSpPr>
          <p:cNvPr id="2" name="Title 1"/>
          <p:cNvSpPr>
            <a:spLocks noGrp="1"/>
          </p:cNvSpPr>
          <p:nvPr>
            <p:ph type="title"/>
          </p:nvPr>
        </p:nvSpPr>
        <p:spPr/>
        <p:txBody>
          <a:bodyPr>
            <a:normAutofit/>
          </a:bodyPr>
          <a:lstStyle/>
          <a:p>
            <a:pPr algn="ctr"/>
            <a:r>
              <a:rPr lang="en-GB" dirty="0" smtClean="0">
                <a:latin typeface="Comic Sans MS" panose="030F0702030302020204" pitchFamily="66" charset="0"/>
              </a:rPr>
              <a:t>Year 6 Expectations</a:t>
            </a:r>
            <a:endParaRPr lang="en-GB" dirty="0">
              <a:latin typeface="Comic Sans MS" panose="030F0702030302020204" pitchFamily="66" charset="0"/>
            </a:endParaRPr>
          </a:p>
        </p:txBody>
      </p:sp>
    </p:spTree>
    <p:extLst>
      <p:ext uri="{BB962C8B-B14F-4D97-AF65-F5344CB8AC3E}">
        <p14:creationId xmlns:p14="http://schemas.microsoft.com/office/powerpoint/2010/main" val="201587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u="sng" dirty="0" smtClean="0">
                <a:latin typeface="Comic Sans MS" panose="030F0702030302020204" pitchFamily="66" charset="0"/>
              </a:rPr>
              <a:t>Uniform</a:t>
            </a:r>
          </a:p>
          <a:p>
            <a:pPr marL="0" indent="0">
              <a:buNone/>
            </a:pPr>
            <a:endParaRPr lang="en-GB" dirty="0">
              <a:latin typeface="Comic Sans MS" panose="030F0702030302020204" pitchFamily="66" charset="0"/>
            </a:endParaRPr>
          </a:p>
          <a:p>
            <a:pPr marL="0" indent="0"/>
            <a:r>
              <a:rPr lang="en-GB" dirty="0">
                <a:latin typeface="Comic Sans MS" panose="030F0702030302020204" pitchFamily="66" charset="0"/>
              </a:rPr>
              <a:t>Children should wear school uniform in the correct colours: </a:t>
            </a: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navy blue  </a:t>
            </a:r>
            <a:r>
              <a:rPr lang="en-GB" dirty="0">
                <a:latin typeface="Comic Sans MS" panose="030F0702030302020204" pitchFamily="66" charset="0"/>
              </a:rPr>
              <a:t>and </a:t>
            </a:r>
            <a:r>
              <a:rPr lang="en-GB" dirty="0" smtClean="0">
                <a:latin typeface="Comic Sans MS" panose="030F0702030302020204" pitchFamily="66" charset="0"/>
              </a:rPr>
              <a:t>white (this includes </a:t>
            </a:r>
            <a:r>
              <a:rPr lang="en-GB" dirty="0">
                <a:latin typeface="Comic Sans MS" panose="030F0702030302020204" pitchFamily="66" charset="0"/>
              </a:rPr>
              <a:t>all hair accessories and head scarves). </a:t>
            </a:r>
            <a:endParaRPr lang="en-GB" dirty="0" smtClean="0">
              <a:latin typeface="Comic Sans MS" panose="030F0702030302020204" pitchFamily="66" charset="0"/>
            </a:endParaRPr>
          </a:p>
          <a:p>
            <a:pPr marL="0" indent="0"/>
            <a:endParaRPr lang="en-GB" dirty="0" smtClean="0">
              <a:latin typeface="Comic Sans MS" panose="030F0702030302020204" pitchFamily="66" charset="0"/>
            </a:endParaRPr>
          </a:p>
          <a:p>
            <a:pPr marL="0" indent="0"/>
            <a:r>
              <a:rPr lang="en-GB" dirty="0" smtClean="0">
                <a:latin typeface="Comic Sans MS" panose="030F0702030302020204" pitchFamily="66" charset="0"/>
              </a:rPr>
              <a:t>No </a:t>
            </a:r>
            <a:r>
              <a:rPr lang="en-GB" dirty="0">
                <a:latin typeface="Comic Sans MS" panose="030F0702030302020204" pitchFamily="66" charset="0"/>
              </a:rPr>
              <a:t>jewellery is to be worn. </a:t>
            </a:r>
            <a:endParaRPr lang="en-GB" dirty="0" smtClean="0">
              <a:latin typeface="Comic Sans MS" panose="030F0702030302020204" pitchFamily="66" charset="0"/>
            </a:endParaRPr>
          </a:p>
          <a:p>
            <a:pPr marL="0" indent="0"/>
            <a:endParaRPr lang="en-GB" dirty="0">
              <a:latin typeface="Comic Sans MS" panose="030F0702030302020204" pitchFamily="66" charset="0"/>
            </a:endParaRPr>
          </a:p>
          <a:p>
            <a:pPr marL="0" indent="0"/>
            <a:r>
              <a:rPr lang="en-GB" dirty="0" smtClean="0">
                <a:latin typeface="Comic Sans MS" panose="030F0702030302020204" pitchFamily="66" charset="0"/>
              </a:rPr>
              <a:t>Black </a:t>
            </a:r>
            <a:r>
              <a:rPr lang="en-GB" dirty="0">
                <a:latin typeface="Comic Sans MS" panose="030F0702030302020204" pitchFamily="66" charset="0"/>
              </a:rPr>
              <a:t>shoes and a change of shoes for P.E. are required. </a:t>
            </a:r>
          </a:p>
          <a:p>
            <a:pPr marL="0" indent="0">
              <a:buNone/>
            </a:pPr>
            <a:endParaRPr lang="en-GB" dirty="0">
              <a:latin typeface="Comic Sans MS" panose="030F0702030302020204" pitchFamily="66" charset="0"/>
            </a:endParaRPr>
          </a:p>
        </p:txBody>
      </p:sp>
      <p:sp>
        <p:nvSpPr>
          <p:cNvPr id="2" name="Title 1"/>
          <p:cNvSpPr>
            <a:spLocks noGrp="1"/>
          </p:cNvSpPr>
          <p:nvPr>
            <p:ph type="title"/>
          </p:nvPr>
        </p:nvSpPr>
        <p:spPr/>
        <p:txBody>
          <a:bodyPr>
            <a:normAutofit/>
          </a:bodyPr>
          <a:lstStyle/>
          <a:p>
            <a:pPr algn="ctr"/>
            <a:r>
              <a:rPr lang="en-GB" dirty="0" smtClean="0">
                <a:latin typeface="Comic Sans MS" panose="030F0702030302020204" pitchFamily="66" charset="0"/>
              </a:rPr>
              <a:t>Year 6 Expectations</a:t>
            </a:r>
            <a:endParaRPr lang="en-GB" dirty="0">
              <a:latin typeface="Comic Sans MS" panose="030F0702030302020204" pitchFamily="66" charset="0"/>
            </a:endParaRPr>
          </a:p>
        </p:txBody>
      </p:sp>
    </p:spTree>
    <p:extLst>
      <p:ext uri="{BB962C8B-B14F-4D97-AF65-F5344CB8AC3E}">
        <p14:creationId xmlns:p14="http://schemas.microsoft.com/office/powerpoint/2010/main" val="2015879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4283"/>
            <a:ext cx="10515600" cy="4736892"/>
          </a:xfrm>
        </p:spPr>
        <p:txBody>
          <a:bodyPr>
            <a:normAutofit fontScale="92500" lnSpcReduction="20000"/>
          </a:bodyPr>
          <a:lstStyle/>
          <a:p>
            <a:pPr marL="0" indent="0" algn="ctr">
              <a:buNone/>
            </a:pPr>
            <a:r>
              <a:rPr lang="en-GB" dirty="0">
                <a:latin typeface="Comic Sans MS" pitchFamily="66" charset="0"/>
              </a:rPr>
              <a:t>Given on Friday </a:t>
            </a:r>
            <a:r>
              <a:rPr lang="en-GB" dirty="0" smtClean="0">
                <a:latin typeface="Comic Sans MS" pitchFamily="66" charset="0"/>
              </a:rPr>
              <a:t>completed/returned by Tuesday</a:t>
            </a:r>
            <a:endParaRPr lang="en-GB" dirty="0">
              <a:latin typeface="Comic Sans MS" pitchFamily="66" charset="0"/>
            </a:endParaRPr>
          </a:p>
          <a:p>
            <a:pPr marL="0" indent="0">
              <a:buNone/>
            </a:pPr>
            <a:r>
              <a:rPr lang="en-GB" dirty="0" smtClean="0">
                <a:latin typeface="Comic Sans MS" pitchFamily="66" charset="0"/>
              </a:rPr>
              <a:t>Maths </a:t>
            </a:r>
          </a:p>
          <a:p>
            <a:r>
              <a:rPr lang="en-GB" dirty="0" err="1" smtClean="0">
                <a:latin typeface="Comic Sans MS" pitchFamily="66" charset="0"/>
              </a:rPr>
              <a:t>Mathletics</a:t>
            </a:r>
            <a:r>
              <a:rPr lang="en-GB" dirty="0" smtClean="0">
                <a:latin typeface="Comic Sans MS" pitchFamily="66" charset="0"/>
              </a:rPr>
              <a:t> – online</a:t>
            </a:r>
          </a:p>
          <a:p>
            <a:r>
              <a:rPr lang="en-GB" dirty="0" smtClean="0">
                <a:latin typeface="Comic Sans MS" pitchFamily="66" charset="0"/>
              </a:rPr>
              <a:t>Revision booklets (nearer to SATS) </a:t>
            </a:r>
          </a:p>
          <a:p>
            <a:pPr marL="0" indent="0">
              <a:buNone/>
            </a:pPr>
            <a:endParaRPr lang="en-GB" dirty="0">
              <a:latin typeface="Comic Sans MS" pitchFamily="66" charset="0"/>
            </a:endParaRPr>
          </a:p>
          <a:p>
            <a:pPr marL="0" indent="0">
              <a:buNone/>
            </a:pPr>
            <a:r>
              <a:rPr lang="en-GB" dirty="0" smtClean="0">
                <a:latin typeface="Comic Sans MS" pitchFamily="66" charset="0"/>
              </a:rPr>
              <a:t>English</a:t>
            </a:r>
          </a:p>
          <a:p>
            <a:r>
              <a:rPr lang="en-GB" dirty="0" smtClean="0">
                <a:latin typeface="Comic Sans MS" pitchFamily="66" charset="0"/>
              </a:rPr>
              <a:t>Reading – Comprehension with questions</a:t>
            </a:r>
          </a:p>
          <a:p>
            <a:r>
              <a:rPr lang="en-GB" dirty="0" smtClean="0">
                <a:latin typeface="Comic Sans MS" pitchFamily="66" charset="0"/>
              </a:rPr>
              <a:t>Punctuation and grammar activity</a:t>
            </a:r>
          </a:p>
          <a:p>
            <a:r>
              <a:rPr lang="en-GB" dirty="0" smtClean="0">
                <a:latin typeface="Comic Sans MS" pitchFamily="66" charset="0"/>
              </a:rPr>
              <a:t>Spellings: The will need to write a sentence containing the spelling word to show their understanding and its use in context. The children will use the Look, Say, Cover, Write, Check strategy to learn their spellings. Spellings will be assessed through a weekly spelling test. </a:t>
            </a:r>
          </a:p>
          <a:p>
            <a:pPr marL="0" indent="0">
              <a:buNone/>
            </a:pPr>
            <a:endParaRPr lang="en-GB" dirty="0" smtClean="0">
              <a:latin typeface="Comic Sans MS" pitchFamily="66" charset="0"/>
            </a:endParaRPr>
          </a:p>
          <a:p>
            <a:pPr marL="0" indent="0">
              <a:buNone/>
            </a:pPr>
            <a:endParaRPr lang="en-GB" dirty="0" smtClean="0">
              <a:latin typeface="Comic Sans MS" pitchFamily="66" charset="0"/>
            </a:endParaRPr>
          </a:p>
          <a:p>
            <a:pPr marL="0" indent="0">
              <a:buNone/>
            </a:pPr>
            <a:endParaRPr lang="en-GB" dirty="0"/>
          </a:p>
        </p:txBody>
      </p:sp>
      <p:sp>
        <p:nvSpPr>
          <p:cNvPr id="2" name="Title 1"/>
          <p:cNvSpPr>
            <a:spLocks noGrp="1"/>
          </p:cNvSpPr>
          <p:nvPr>
            <p:ph type="title"/>
          </p:nvPr>
        </p:nvSpPr>
        <p:spPr>
          <a:xfrm>
            <a:off x="609600" y="274638"/>
            <a:ext cx="10972800" cy="894595"/>
          </a:xfrm>
        </p:spPr>
        <p:txBody>
          <a:bodyPr/>
          <a:lstStyle/>
          <a:p>
            <a:pPr algn="ctr"/>
            <a:r>
              <a:rPr lang="en-GB" dirty="0" smtClean="0">
                <a:latin typeface="Comic Sans MS" panose="030F0702030302020204" pitchFamily="66" charset="0"/>
              </a:rPr>
              <a:t>Homework </a:t>
            </a:r>
            <a:endParaRPr lang="en-GB" dirty="0">
              <a:latin typeface="Comic Sans MS" panose="030F0702030302020204" pitchFamily="66" charset="0"/>
            </a:endParaRPr>
          </a:p>
        </p:txBody>
      </p:sp>
    </p:spTree>
    <p:extLst>
      <p:ext uri="{BB962C8B-B14F-4D97-AF65-F5344CB8AC3E}">
        <p14:creationId xmlns:p14="http://schemas.microsoft.com/office/powerpoint/2010/main" val="2790196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latin typeface="Comic Sans MS" panose="030F0702030302020204" pitchFamily="66" charset="0"/>
              </a:rPr>
              <a:t>Have a conversation with your child about online safety.</a:t>
            </a:r>
          </a:p>
          <a:p>
            <a:r>
              <a:rPr lang="en-GB" dirty="0" smtClean="0">
                <a:latin typeface="Comic Sans MS" panose="030F0702030302020204" pitchFamily="66" charset="0"/>
              </a:rPr>
              <a:t>Explore online together</a:t>
            </a:r>
          </a:p>
          <a:p>
            <a:r>
              <a:rPr lang="en-GB" dirty="0" smtClean="0">
                <a:latin typeface="Comic Sans MS" panose="030F0702030302020204" pitchFamily="66" charset="0"/>
              </a:rPr>
              <a:t>Know who your child is communicating with online</a:t>
            </a:r>
          </a:p>
          <a:p>
            <a:r>
              <a:rPr lang="en-GB" dirty="0" smtClean="0">
                <a:latin typeface="Comic Sans MS" panose="030F0702030302020204" pitchFamily="66" charset="0"/>
              </a:rPr>
              <a:t>Set rules and agree boundaries </a:t>
            </a:r>
          </a:p>
          <a:p>
            <a:r>
              <a:rPr lang="en-GB" dirty="0" smtClean="0">
                <a:latin typeface="Comic Sans MS" panose="030F0702030302020204" pitchFamily="66" charset="0"/>
              </a:rPr>
              <a:t>Make sure that content is age appropriate</a:t>
            </a:r>
          </a:p>
          <a:p>
            <a:r>
              <a:rPr lang="en-GB" dirty="0" smtClean="0">
                <a:latin typeface="Comic Sans MS" panose="030F0702030302020204" pitchFamily="66" charset="0"/>
              </a:rPr>
              <a:t>Use parental controls to filter, restrict, monitor or report content</a:t>
            </a:r>
          </a:p>
          <a:p>
            <a:r>
              <a:rPr lang="en-GB" dirty="0" smtClean="0">
                <a:latin typeface="Comic Sans MS" panose="030F0702030302020204" pitchFamily="66" charset="0"/>
              </a:rPr>
              <a:t>Check that you child knows how to use privacy settings and reporting tools</a:t>
            </a:r>
          </a:p>
          <a:p>
            <a:endParaRPr lang="en-GB" dirty="0">
              <a:latin typeface="Comic Sans MS" panose="030F0702030302020204" pitchFamily="66" charset="0"/>
            </a:endParaRPr>
          </a:p>
        </p:txBody>
      </p:sp>
      <p:sp>
        <p:nvSpPr>
          <p:cNvPr id="2" name="Title 1"/>
          <p:cNvSpPr>
            <a:spLocks noGrp="1"/>
          </p:cNvSpPr>
          <p:nvPr>
            <p:ph type="title"/>
          </p:nvPr>
        </p:nvSpPr>
        <p:spPr/>
        <p:txBody>
          <a:bodyPr/>
          <a:lstStyle/>
          <a:p>
            <a:pPr algn="ctr"/>
            <a:r>
              <a:rPr lang="en-GB" dirty="0" smtClean="0">
                <a:latin typeface="Comic Sans MS" panose="030F0702030302020204" pitchFamily="66" charset="0"/>
              </a:rPr>
              <a:t>Online Safety</a:t>
            </a:r>
            <a:endParaRPr lang="en-GB" dirty="0">
              <a:latin typeface="Comic Sans MS" panose="030F0702030302020204" pitchFamily="66" charset="0"/>
            </a:endParaRPr>
          </a:p>
        </p:txBody>
      </p:sp>
    </p:spTree>
    <p:extLst>
      <p:ext uri="{BB962C8B-B14F-4D97-AF65-F5344CB8AC3E}">
        <p14:creationId xmlns:p14="http://schemas.microsoft.com/office/powerpoint/2010/main" val="89417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endParaRPr lang="en-GB" dirty="0" smtClean="0"/>
          </a:p>
          <a:p>
            <a:pPr>
              <a:buNone/>
            </a:pPr>
            <a:r>
              <a:rPr lang="en-GB" b="1" u="sng" dirty="0" smtClean="0">
                <a:latin typeface="Comic Sans MS" pitchFamily="66" charset="0"/>
              </a:rPr>
              <a:t>Reading at Home </a:t>
            </a:r>
          </a:p>
          <a:p>
            <a:endParaRPr lang="en-GB" dirty="0" smtClean="0">
              <a:latin typeface="Comic Sans MS" pitchFamily="66" charset="0"/>
            </a:endParaRPr>
          </a:p>
          <a:p>
            <a:r>
              <a:rPr lang="en-GB" dirty="0" smtClean="0">
                <a:latin typeface="Comic Sans MS" pitchFamily="66" charset="0"/>
              </a:rPr>
              <a:t>We will change their reading books every two weeks. We expect Year 6 pupils to read novels therefore they may not finish the book in one sitting or a week. </a:t>
            </a:r>
          </a:p>
          <a:p>
            <a:endParaRPr lang="en-GB" dirty="0" smtClean="0">
              <a:latin typeface="Comic Sans MS" pitchFamily="66" charset="0"/>
            </a:endParaRPr>
          </a:p>
          <a:p>
            <a:r>
              <a:rPr lang="en-GB" dirty="0" smtClean="0">
                <a:latin typeface="Comic Sans MS" pitchFamily="66" charset="0"/>
              </a:rPr>
              <a:t>We want them to read at home every day. We are keen for the children to progress in their reading, to do this they need to read aloud daily to an adult. </a:t>
            </a:r>
          </a:p>
          <a:p>
            <a:endParaRPr lang="en-GB" dirty="0">
              <a:latin typeface="Comic Sans MS" pitchFamily="66" charset="0"/>
            </a:endParaRPr>
          </a:p>
          <a:p>
            <a:r>
              <a:rPr lang="en-GB" dirty="0" smtClean="0">
                <a:latin typeface="Comic Sans MS" pitchFamily="66" charset="0"/>
              </a:rPr>
              <a:t>We know our children CAN read fluently but they struggle with comprehending questions. This means it is important you discuss the book with increasing depth through questioning them. </a:t>
            </a:r>
          </a:p>
          <a:p>
            <a:endParaRPr lang="en-GB" dirty="0">
              <a:latin typeface="Comic Sans MS" pitchFamily="66" charset="0"/>
            </a:endParaRPr>
          </a:p>
          <a:p>
            <a:r>
              <a:rPr lang="en-GB" dirty="0" smtClean="0"/>
              <a:t>Questions are effective </a:t>
            </a:r>
            <a:r>
              <a:rPr lang="en-GB" dirty="0"/>
              <a:t>because they:</a:t>
            </a:r>
          </a:p>
          <a:p>
            <a:pPr marL="109728" indent="0">
              <a:buNone/>
            </a:pPr>
            <a:r>
              <a:rPr lang="en-GB" dirty="0"/>
              <a:t>Give </a:t>
            </a:r>
            <a:r>
              <a:rPr lang="en-GB" dirty="0" smtClean="0"/>
              <a:t>children a </a:t>
            </a:r>
            <a:r>
              <a:rPr lang="en-GB" dirty="0"/>
              <a:t>purpose for reading</a:t>
            </a:r>
          </a:p>
          <a:p>
            <a:pPr marL="109728" indent="0">
              <a:buNone/>
            </a:pPr>
            <a:r>
              <a:rPr lang="en-GB" dirty="0"/>
              <a:t>Focus </a:t>
            </a:r>
            <a:r>
              <a:rPr lang="en-GB" dirty="0" smtClean="0"/>
              <a:t>children's' </a:t>
            </a:r>
            <a:r>
              <a:rPr lang="en-GB" dirty="0"/>
              <a:t>attention on what they are to learn</a:t>
            </a:r>
          </a:p>
          <a:p>
            <a:pPr marL="109728" indent="0">
              <a:buNone/>
            </a:pPr>
            <a:r>
              <a:rPr lang="en-GB" dirty="0"/>
              <a:t>Help </a:t>
            </a:r>
            <a:r>
              <a:rPr lang="en-GB" dirty="0" smtClean="0"/>
              <a:t>children </a:t>
            </a:r>
            <a:r>
              <a:rPr lang="en-GB" dirty="0"/>
              <a:t>to think actively as they read</a:t>
            </a:r>
          </a:p>
          <a:p>
            <a:endParaRPr lang="en-GB" dirty="0" smtClean="0">
              <a:latin typeface="Comic Sans MS" pitchFamily="66" charset="0"/>
            </a:endParaRPr>
          </a:p>
          <a:p>
            <a:pPr marL="109728" indent="0">
              <a:buNone/>
            </a:pPr>
            <a:r>
              <a:rPr lang="en-GB" dirty="0" smtClean="0">
                <a:latin typeface="Comic Sans MS" pitchFamily="66" charset="0"/>
              </a:rPr>
              <a:t> </a:t>
            </a:r>
            <a:endParaRPr lang="en-GB" dirty="0">
              <a:latin typeface="Comic Sans MS" panose="030F0702030302020204" pitchFamily="66" charset="0"/>
            </a:endParaRPr>
          </a:p>
        </p:txBody>
      </p:sp>
      <p:sp>
        <p:nvSpPr>
          <p:cNvPr id="2" name="Title 1"/>
          <p:cNvSpPr>
            <a:spLocks noGrp="1"/>
          </p:cNvSpPr>
          <p:nvPr>
            <p:ph type="title"/>
          </p:nvPr>
        </p:nvSpPr>
        <p:spPr/>
        <p:txBody>
          <a:bodyPr>
            <a:normAutofit/>
          </a:bodyPr>
          <a:lstStyle/>
          <a:p>
            <a:pPr algn="ctr"/>
            <a:r>
              <a:rPr lang="en-GB" dirty="0" smtClean="0">
                <a:latin typeface="Comic Sans MS" panose="030F0702030302020204" pitchFamily="66" charset="0"/>
              </a:rPr>
              <a:t>Year 6 Expectations</a:t>
            </a:r>
            <a:endParaRPr lang="en-GB" dirty="0">
              <a:latin typeface="Comic Sans MS" panose="030F0702030302020204" pitchFamily="66" charset="0"/>
            </a:endParaRPr>
          </a:p>
        </p:txBody>
      </p:sp>
    </p:spTree>
    <p:extLst>
      <p:ext uri="{BB962C8B-B14F-4D97-AF65-F5344CB8AC3E}">
        <p14:creationId xmlns:p14="http://schemas.microsoft.com/office/powerpoint/2010/main" val="61142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3017" y="0"/>
            <a:ext cx="10972800" cy="5752459"/>
          </a:xfrm>
        </p:spPr>
        <p:txBody>
          <a:bodyPr>
            <a:normAutofit fontScale="25000" lnSpcReduction="20000"/>
          </a:bodyPr>
          <a:lstStyle/>
          <a:p>
            <a:pPr>
              <a:buNone/>
            </a:pPr>
            <a:endParaRPr lang="en-GB" dirty="0" smtClean="0"/>
          </a:p>
          <a:p>
            <a:endParaRPr lang="en-GB" dirty="0">
              <a:latin typeface="Comic Sans MS" pitchFamily="66" charset="0"/>
            </a:endParaRPr>
          </a:p>
          <a:p>
            <a:pPr marL="109728" indent="0">
              <a:buNone/>
            </a:pPr>
            <a:r>
              <a:rPr lang="en-GB" sz="4800" dirty="0" smtClean="0"/>
              <a:t>Example of questions: </a:t>
            </a:r>
          </a:p>
          <a:p>
            <a:endParaRPr lang="en-GB" sz="4800" dirty="0"/>
          </a:p>
          <a:p>
            <a:r>
              <a:rPr lang="en-GB" sz="4800" dirty="0"/>
              <a:t>What has happened in the story so far?</a:t>
            </a:r>
          </a:p>
          <a:p>
            <a:r>
              <a:rPr lang="en-GB" sz="4800" dirty="0"/>
              <a:t>What do you think will happen next?</a:t>
            </a:r>
          </a:p>
          <a:p>
            <a:r>
              <a:rPr lang="en-GB" sz="4800" dirty="0"/>
              <a:t>Who is your favourite character? Why?</a:t>
            </a:r>
          </a:p>
          <a:p>
            <a:r>
              <a:rPr lang="en-GB" sz="4800" dirty="0"/>
              <a:t>Who is the character you like least? Why?</a:t>
            </a:r>
          </a:p>
          <a:p>
            <a:r>
              <a:rPr lang="en-GB" sz="4800" dirty="0"/>
              <a:t>Do you think the author intended you to like / dislike this character? How do you know?</a:t>
            </a:r>
          </a:p>
          <a:p>
            <a:r>
              <a:rPr lang="en-GB" sz="4800" dirty="0"/>
              <a:t>Does your opinion of this character change during the story? How? Why?</a:t>
            </a:r>
          </a:p>
          <a:p>
            <a:r>
              <a:rPr lang="en-GB" sz="4800" dirty="0"/>
              <a:t>Find two things the author wrote about this character that made him / her likeable?</a:t>
            </a:r>
          </a:p>
          <a:p>
            <a:r>
              <a:rPr lang="en-GB" sz="4800" dirty="0"/>
              <a:t>If you met one of the characters from the story, what would you say to him / her?</a:t>
            </a:r>
          </a:p>
          <a:p>
            <a:r>
              <a:rPr lang="en-GB" sz="4800" dirty="0"/>
              <a:t>Which part of the story is your favourite / least favourite? Why?</a:t>
            </a:r>
          </a:p>
          <a:p>
            <a:r>
              <a:rPr lang="en-GB" sz="4800" dirty="0"/>
              <a:t>Would you change any part of the story? How?</a:t>
            </a:r>
          </a:p>
          <a:p>
            <a:r>
              <a:rPr lang="en-GB" sz="4800" dirty="0"/>
              <a:t>Would you change any of the characters? How?</a:t>
            </a:r>
          </a:p>
          <a:p>
            <a:r>
              <a:rPr lang="en-GB" sz="4800" dirty="0"/>
              <a:t>Which part of the story was the funniest/scariest/ saddest/ happiest? Find some evidence in the</a:t>
            </a:r>
          </a:p>
          <a:p>
            <a:r>
              <a:rPr lang="en-GB" sz="4800" dirty="0"/>
              <a:t>text to support your opinion.</a:t>
            </a:r>
          </a:p>
          <a:p>
            <a:r>
              <a:rPr lang="en-GB" sz="4800" dirty="0"/>
              <a:t>What is the purpose of this book? How do you know?</a:t>
            </a:r>
          </a:p>
          <a:p>
            <a:r>
              <a:rPr lang="en-GB" sz="4800" dirty="0"/>
              <a:t>Why is this page laid out in this way? Could you improve it?</a:t>
            </a:r>
          </a:p>
          <a:p>
            <a:r>
              <a:rPr lang="en-GB" sz="4800" dirty="0"/>
              <a:t>Pick three favourite words or phrases from this chapter. Can you explain why you chose them?</a:t>
            </a:r>
          </a:p>
          <a:p>
            <a:r>
              <a:rPr lang="en-GB" sz="4800" dirty="0"/>
              <a:t>Did this book make you laugh? Can you explain what was funny and why?</a:t>
            </a:r>
          </a:p>
          <a:p>
            <a:r>
              <a:rPr lang="en-GB" sz="4800" dirty="0"/>
              <a:t>Have you read anything else by this author? Is anything similar?</a:t>
            </a:r>
          </a:p>
          <a:p>
            <a:r>
              <a:rPr lang="en-GB" sz="4800" dirty="0"/>
              <a:t>Does this book remind you of anything else? How?</a:t>
            </a:r>
          </a:p>
          <a:p>
            <a:r>
              <a:rPr lang="en-GB" sz="4800" dirty="0"/>
              <a:t>When do you think this book was written? How do you know? Does it matter? What would it be like</a:t>
            </a:r>
          </a:p>
          <a:p>
            <a:r>
              <a:rPr lang="en-GB" sz="4800" dirty="0"/>
              <a:t>if it was written now?</a:t>
            </a:r>
          </a:p>
          <a:p>
            <a:r>
              <a:rPr lang="en-GB" sz="4800" dirty="0"/>
              <a:t>Do you think the title of the book is appropriate? What would you have called it?</a:t>
            </a:r>
          </a:p>
          <a:p>
            <a:r>
              <a:rPr lang="en-GB" sz="4800" dirty="0"/>
              <a:t>What is the genre of the book: sci-fi, mystery, historical, fantasy, adventure, horror, comedy? What</a:t>
            </a:r>
          </a:p>
          <a:p>
            <a:r>
              <a:rPr lang="en-GB" sz="4800" dirty="0"/>
              <a:t>are the features that make you think this?</a:t>
            </a:r>
          </a:p>
          <a:p>
            <a:r>
              <a:rPr lang="en-GB" sz="4800" dirty="0"/>
              <a:t>Find two sentences which describe the setting.</a:t>
            </a:r>
          </a:p>
          <a:p>
            <a:r>
              <a:rPr lang="en-GB" sz="4800" dirty="0"/>
              <a:t>Is the plot fast or slow moving? Find some evidence in the text, which supports your view.</a:t>
            </a:r>
          </a:p>
          <a:p>
            <a:r>
              <a:rPr lang="en-GB" sz="4800" dirty="0"/>
              <a:t>If the author had included another paragraph before the story started what do you think it would</a:t>
            </a:r>
          </a:p>
          <a:p>
            <a:r>
              <a:rPr lang="en-GB" sz="4800" dirty="0"/>
              <a:t>say?</a:t>
            </a:r>
          </a:p>
          <a:p>
            <a:r>
              <a:rPr lang="en-GB" sz="4000" dirty="0"/>
              <a:t>Would you like to read another book by this author? Why/ why not?</a:t>
            </a:r>
          </a:p>
          <a:p>
            <a:endParaRPr lang="en-GB" dirty="0" smtClean="0">
              <a:latin typeface="Comic Sans MS" pitchFamily="66" charset="0"/>
            </a:endParaRPr>
          </a:p>
          <a:p>
            <a:endParaRPr lang="en-GB" dirty="0" smtClean="0">
              <a:latin typeface="Comic Sans MS" pitchFamily="66" charset="0"/>
            </a:endParaRPr>
          </a:p>
          <a:p>
            <a:r>
              <a:rPr lang="en-GB" dirty="0" smtClean="0">
                <a:latin typeface="Comic Sans MS" pitchFamily="66" charset="0"/>
              </a:rPr>
              <a:t> </a:t>
            </a:r>
            <a:endParaRPr lang="en-GB" dirty="0">
              <a:latin typeface="Comic Sans MS" panose="030F0702030302020204" pitchFamily="66" charset="0"/>
            </a:endParaRPr>
          </a:p>
        </p:txBody>
      </p:sp>
    </p:spTree>
    <p:extLst>
      <p:ext uri="{BB962C8B-B14F-4D97-AF65-F5344CB8AC3E}">
        <p14:creationId xmlns:p14="http://schemas.microsoft.com/office/powerpoint/2010/main" val="8599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endParaRPr lang="en-GB" dirty="0" smtClean="0">
              <a:latin typeface="Comic Sans MS" pitchFamily="66" charset="0"/>
            </a:endParaRPr>
          </a:p>
          <a:p>
            <a:r>
              <a:rPr lang="en-GB" dirty="0" smtClean="0">
                <a:latin typeface="Comic Sans MS" pitchFamily="66" charset="0"/>
              </a:rPr>
              <a:t> Pupils need  to write a short comment in their reading record where possible we would like you to also write comments to communicate to us how they are reading at home. </a:t>
            </a:r>
          </a:p>
          <a:p>
            <a:pPr lvl="0">
              <a:buNone/>
            </a:pPr>
            <a:endParaRPr lang="en-GB" dirty="0" smtClean="0">
              <a:latin typeface="Comic Sans MS" pitchFamily="66" charset="0"/>
            </a:endParaRPr>
          </a:p>
          <a:p>
            <a:r>
              <a:rPr lang="en-GB" dirty="0">
                <a:latin typeface="Comic Sans MS" panose="030F0702030302020204" pitchFamily="66" charset="0"/>
              </a:rPr>
              <a:t>It would be beneficial for your children to join the local library</a:t>
            </a:r>
            <a:r>
              <a:rPr lang="en-GB" dirty="0" smtClean="0">
                <a:latin typeface="Comic Sans MS" panose="030F0702030302020204" pitchFamily="66" charset="0"/>
              </a:rPr>
              <a:t>.</a:t>
            </a: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p:txBody>
      </p:sp>
      <p:sp>
        <p:nvSpPr>
          <p:cNvPr id="2" name="Title 1"/>
          <p:cNvSpPr>
            <a:spLocks noGrp="1"/>
          </p:cNvSpPr>
          <p:nvPr>
            <p:ph type="title"/>
          </p:nvPr>
        </p:nvSpPr>
        <p:spPr/>
        <p:txBody>
          <a:bodyPr>
            <a:normAutofit/>
          </a:bodyPr>
          <a:lstStyle/>
          <a:p>
            <a:pPr algn="ctr"/>
            <a:r>
              <a:rPr lang="en-GB" dirty="0" smtClean="0">
                <a:latin typeface="Comic Sans MS" panose="030F0702030302020204" pitchFamily="66" charset="0"/>
              </a:rPr>
              <a:t>Year 6 Expectations</a:t>
            </a:r>
            <a:endParaRPr lang="en-GB" dirty="0">
              <a:latin typeface="Comic Sans MS" panose="030F0702030302020204" pitchFamily="66" charset="0"/>
            </a:endParaRPr>
          </a:p>
        </p:txBody>
      </p:sp>
    </p:spTree>
    <p:extLst>
      <p:ext uri="{BB962C8B-B14F-4D97-AF65-F5344CB8AC3E}">
        <p14:creationId xmlns:p14="http://schemas.microsoft.com/office/powerpoint/2010/main" val="3536706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620</TotalTime>
  <Words>1587</Words>
  <Application>Microsoft Office PowerPoint</Application>
  <PresentationFormat>Custom</PresentationFormat>
  <Paragraphs>192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Essex Primary School Year 6 Expectations, 2017-18 </vt:lpstr>
      <vt:lpstr>The Year 6 Team</vt:lpstr>
      <vt:lpstr>Year 6 Expectations</vt:lpstr>
      <vt:lpstr>Year 6 Expectations</vt:lpstr>
      <vt:lpstr>Homework </vt:lpstr>
      <vt:lpstr>Online Safety</vt:lpstr>
      <vt:lpstr>Year 6 Expectations</vt:lpstr>
      <vt:lpstr>PowerPoint Presentation</vt:lpstr>
      <vt:lpstr>Year 6 Expectations</vt:lpstr>
      <vt:lpstr>Year 6 Expectations</vt:lpstr>
      <vt:lpstr>Key Stage 2 SATs 2018</vt:lpstr>
      <vt:lpstr>Maths</vt:lpstr>
      <vt:lpstr>Writing</vt:lpstr>
      <vt:lpstr>Reading</vt:lpstr>
      <vt:lpstr>Spelling, Grammar and Punctuation</vt:lpstr>
      <vt:lpstr>Science</vt:lpstr>
      <vt:lpstr>SATs Revision Books</vt:lpstr>
      <vt:lpstr>Secondary School Applications</vt:lpstr>
      <vt:lpstr>Secondary School Applications</vt:lpstr>
      <vt:lpstr>Secondary School Applications</vt:lpstr>
      <vt:lpstr>Sex and Relationship Education</vt:lpstr>
      <vt:lpstr>Year 6 Expectations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Essex Primary School Year 6 Expectations Cohort 2015/2016</dc:title>
  <dc:creator>Treasa Davitt</dc:creator>
  <cp:lastModifiedBy>Amber Ilyas</cp:lastModifiedBy>
  <cp:revision>85</cp:revision>
  <cp:lastPrinted>2016-09-14T12:48:20Z</cp:lastPrinted>
  <dcterms:created xsi:type="dcterms:W3CDTF">2015-09-01T20:43:10Z</dcterms:created>
  <dcterms:modified xsi:type="dcterms:W3CDTF">2017-09-15T11:47:32Z</dcterms:modified>
</cp:coreProperties>
</file>