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3" r:id="rId5"/>
    <p:sldMasterId id="2147483654" r:id="rId6"/>
    <p:sldMasterId id="2147483655" r:id="rId7"/>
    <p:sldMasterId id="2147483656" r:id="rId8"/>
    <p:sldMasterId id="2147483657" r:id="rId9"/>
    <p:sldMasterId id="2147483658"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orient="horz" pos="3974">
          <p15:clr>
            <a:srgbClr val="000000"/>
          </p15:clr>
        </p15:guide>
        <p15:guide id="3" orient="horz" pos="346">
          <p15:clr>
            <a:srgbClr val="000000"/>
          </p15:clr>
        </p15:guide>
        <p15:guide id="4" orient="horz" pos="482">
          <p15:clr>
            <a:srgbClr val="000000"/>
          </p15:clr>
        </p15:guide>
        <p15:guide id="5" orient="horz" pos="3838">
          <p15:clr>
            <a:srgbClr val="000000"/>
          </p15:clr>
        </p15:guide>
        <p15:guide id="6" pos="2880">
          <p15:clr>
            <a:srgbClr val="000000"/>
          </p15:clr>
        </p15:guide>
        <p15:guide id="7" pos="340">
          <p15:clr>
            <a:srgbClr val="000000"/>
          </p15:clr>
        </p15:guide>
        <p15:guide id="8" pos="5397">
          <p15:clr>
            <a:srgbClr val="000000"/>
          </p15:clr>
        </p15:guide>
        <p15:guide id="9" pos="476">
          <p15:clr>
            <a:srgbClr val="000000"/>
          </p15:clr>
        </p15:guide>
        <p15:guide id="10" pos="5284">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9428673-A0BB-4969-9DE1-58D9798A0844}">
  <a:tblStyle styleId="{59428673-A0BB-4969-9DE1-58D9798A084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974" orient="horz"/>
        <p:guide pos="346" orient="horz"/>
        <p:guide pos="482" orient="horz"/>
        <p:guide pos="3838" orient="horz"/>
        <p:guide pos="2880"/>
        <p:guide pos="340"/>
        <p:guide pos="5397"/>
        <p:guide pos="476"/>
        <p:guide pos="52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11" Type="http://schemas.openxmlformats.org/officeDocument/2006/relationships/notesMaster" Target="notesMasters/notesMaster1.xml"/><Relationship Id="rId22" Type="http://schemas.openxmlformats.org/officeDocument/2006/relationships/slide" Target="slides/slide11.xml"/><Relationship Id="rId10" Type="http://schemas.openxmlformats.org/officeDocument/2006/relationships/slideMaster" Target="slideMasters/slideMaster6.xml"/><Relationship Id="rId21" Type="http://schemas.openxmlformats.org/officeDocument/2006/relationships/slide" Target="slides/slide10.xml"/><Relationship Id="rId13" Type="http://schemas.openxmlformats.org/officeDocument/2006/relationships/slide" Target="slides/slide2.xml"/><Relationship Id="rId24" Type="http://schemas.openxmlformats.org/officeDocument/2006/relationships/slide" Target="slides/slide13.xml"/><Relationship Id="rId12" Type="http://schemas.openxmlformats.org/officeDocument/2006/relationships/slide" Target="slides/slide1.xml"/><Relationship Id="rId23" Type="http://schemas.openxmlformats.org/officeDocument/2006/relationships/slide" Target="slides/slide12.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5" Type="http://schemas.openxmlformats.org/officeDocument/2006/relationships/slideMaster" Target="slideMasters/slideMaster1.xml"/><Relationship Id="rId19" Type="http://schemas.openxmlformats.org/officeDocument/2006/relationships/slide" Target="slides/slide8.xml"/><Relationship Id="rId6" Type="http://schemas.openxmlformats.org/officeDocument/2006/relationships/slideMaster" Target="slideMasters/slideMaster2.xml"/><Relationship Id="rId18" Type="http://schemas.openxmlformats.org/officeDocument/2006/relationships/slide" Target="slides/slide7.xml"/><Relationship Id="rId7" Type="http://schemas.openxmlformats.org/officeDocument/2006/relationships/slideMaster" Target="slideMasters/slideMaster3.xml"/><Relationship Id="rId8" Type="http://schemas.openxmlformats.org/officeDocument/2006/relationships/slideMaster" Target="slideMasters/slideMaster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Google Shape;4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Google Shape;4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18" name="Shape 18"/>
        <p:cNvGrpSpPr/>
        <p:nvPr/>
      </p:nvGrpSpPr>
      <p:grpSpPr>
        <a:xfrm>
          <a:off x="0" y="0"/>
          <a:ext cx="0" cy="0"/>
          <a:chOff x="0" y="0"/>
          <a:chExt cx="0" cy="0"/>
        </a:xfrm>
      </p:grpSpPr>
      <p:sp>
        <p:nvSpPr>
          <p:cNvPr id="19" name="Google Shape;19;p4"/>
          <p:cNvSpPr/>
          <p:nvPr>
            <p:ph type="title"/>
          </p:nvPr>
        </p:nvSpPr>
        <p:spPr>
          <a:xfrm>
            <a:off x="457198" y="478895"/>
            <a:ext cx="8220075" cy="994306"/>
          </a:xfrm>
          <a:prstGeom prst="roundRect">
            <a:avLst>
              <a:gd fmla="val 2082" name="adj"/>
            </a:avLst>
          </a:prstGeom>
          <a:noFill/>
          <a:ln>
            <a:noFill/>
          </a:ln>
        </p:spPr>
        <p:txBody>
          <a:bodyPr anchorCtr="1" anchor="ctr" bIns="252000" lIns="252000" spcFirstLastPara="1" rIns="252000" wrap="square" tIns="25200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Slide">
  <p:cSld name="End Slide">
    <p:spTree>
      <p:nvGrpSpPr>
        <p:cNvPr id="24" name="Shape 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with Box">
  <p:cSld name="Title Slide with Box">
    <p:spTree>
      <p:nvGrpSpPr>
        <p:cNvPr id="33" name="Shape 3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ims Slide">
  <p:cSld name="Aims Slide">
    <p:spTree>
      <p:nvGrpSpPr>
        <p:cNvPr id="42" name="Shape 42"/>
        <p:cNvGrpSpPr/>
        <p:nvPr/>
      </p:nvGrpSpPr>
      <p:grpSpPr>
        <a:xfrm>
          <a:off x="0" y="0"/>
          <a:ext cx="0" cy="0"/>
          <a:chOff x="0" y="0"/>
          <a:chExt cx="0" cy="0"/>
        </a:xfrm>
      </p:grpSpPr>
      <p:sp>
        <p:nvSpPr>
          <p:cNvPr id="43" name="Google Shape;43;p11"/>
          <p:cNvSpPr/>
          <p:nvPr>
            <p:ph idx="1" type="body"/>
          </p:nvPr>
        </p:nvSpPr>
        <p:spPr>
          <a:xfrm>
            <a:off x="628650" y="1127760"/>
            <a:ext cx="7886700" cy="140970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algn="l">
              <a:lnSpc>
                <a:spcPct val="90000"/>
              </a:lnSpc>
              <a:spcBef>
                <a:spcPts val="1000"/>
              </a:spcBef>
              <a:spcAft>
                <a:spcPts val="0"/>
              </a:spcAft>
              <a:buClr>
                <a:srgbClr val="1C1C1C"/>
              </a:buClr>
              <a:buSzPts val="1800"/>
              <a:buChar char="•"/>
              <a:defRPr sz="1665">
                <a:latin typeface="Arial"/>
                <a:ea typeface="Arial"/>
                <a:cs typeface="Arial"/>
                <a:sym typeface="Arial"/>
              </a:defRPr>
            </a:lvl1pPr>
            <a:lvl2pPr indent="-330200" lvl="1" marL="914400" algn="l">
              <a:lnSpc>
                <a:spcPct val="90000"/>
              </a:lnSpc>
              <a:spcBef>
                <a:spcPts val="500"/>
              </a:spcBef>
              <a:spcAft>
                <a:spcPts val="0"/>
              </a:spcAft>
              <a:buClr>
                <a:srgbClr val="1C1C1C"/>
              </a:buClr>
              <a:buSzPts val="1600"/>
              <a:buChar char="•"/>
              <a:defRPr sz="1480"/>
            </a:lvl2pPr>
            <a:lvl3pPr indent="-342900" lvl="2" marL="1371600" algn="l">
              <a:lnSpc>
                <a:spcPct val="90000"/>
              </a:lnSpc>
              <a:spcBef>
                <a:spcPts val="500"/>
              </a:spcBef>
              <a:spcAft>
                <a:spcPts val="0"/>
              </a:spcAft>
              <a:buClr>
                <a:srgbClr val="1C1C1C"/>
              </a:buClr>
              <a:buSzPts val="1800"/>
              <a:buChar char="•"/>
              <a:defRPr/>
            </a:lvl3pPr>
            <a:lvl4pPr indent="-342900" lvl="3" marL="1828800" algn="l">
              <a:lnSpc>
                <a:spcPct val="90000"/>
              </a:lnSpc>
              <a:spcBef>
                <a:spcPts val="500"/>
              </a:spcBef>
              <a:spcAft>
                <a:spcPts val="0"/>
              </a:spcAft>
              <a:buClr>
                <a:srgbClr val="1C1C1C"/>
              </a:buClr>
              <a:buSzPts val="1800"/>
              <a:buChar char="•"/>
              <a:defRPr/>
            </a:lvl4pPr>
            <a:lvl5pPr indent="-342900" lvl="4" marL="2286000" algn="l">
              <a:lnSpc>
                <a:spcPct val="90000"/>
              </a:lnSpc>
              <a:spcBef>
                <a:spcPts val="500"/>
              </a:spcBef>
              <a:spcAft>
                <a:spcPts val="0"/>
              </a:spcAft>
              <a:buClr>
                <a:srgbClr val="1C1C1C"/>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1.png"/><Relationship Id="rId3" Type="http://schemas.openxmlformats.org/officeDocument/2006/relationships/slideLayout" Target="../slideLayouts/slideLayout3.xml"/><Relationship Id="rId4"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4.xml"/><Relationship Id="rId4"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5.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2">
            <a:alphaModFix/>
          </a:blip>
          <a:srcRect b="0" l="0" r="0" t="0"/>
          <a:stretch/>
        </p:blipFill>
        <p:spPr>
          <a:xfrm>
            <a:off x="8523287" y="6196012"/>
            <a:ext cx="576262" cy="581025"/>
          </a:xfrm>
          <a:prstGeom prst="rect">
            <a:avLst/>
          </a:prstGeom>
          <a:noFill/>
          <a:ln>
            <a:noFill/>
          </a:ln>
        </p:spPr>
      </p:pic>
      <p:sp>
        <p:nvSpPr>
          <p:cNvPr id="11" name="Google Shape;11;p1"/>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12" name="Google Shape;12;p1"/>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14" name="Shape 14"/>
        <p:cNvGrpSpPr/>
        <p:nvPr/>
      </p:nvGrpSpPr>
      <p:grpSpPr>
        <a:xfrm>
          <a:off x="0" y="0"/>
          <a:ext cx="0" cy="0"/>
          <a:chOff x="0" y="0"/>
          <a:chExt cx="0" cy="0"/>
        </a:xfrm>
      </p:grpSpPr>
      <p:sp>
        <p:nvSpPr>
          <p:cNvPr id="15" name="Google Shape;15;p3"/>
          <p:cNvSpPr/>
          <p:nvPr/>
        </p:nvSpPr>
        <p:spPr>
          <a:xfrm>
            <a:off x="457200" y="438150"/>
            <a:ext cx="8220075" cy="5957887"/>
          </a:xfrm>
          <a:prstGeom prst="roundRect">
            <a:avLst>
              <a:gd fmla="val 572" name="adj"/>
            </a:avLst>
          </a:prstGeom>
          <a:solidFill>
            <a:schemeClr val="lt1">
              <a:alpha val="89803"/>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cap="none" strike="noStrike">
                <a:solidFill>
                  <a:srgbClr val="FFFFFF"/>
                </a:solidFill>
                <a:latin typeface="Arial"/>
                <a:ea typeface="Arial"/>
                <a:cs typeface="Arial"/>
                <a:sym typeface="Arial"/>
              </a:rPr>
              <a:t> </a:t>
            </a:r>
            <a:endParaRPr/>
          </a:p>
        </p:txBody>
      </p:sp>
      <p:sp>
        <p:nvSpPr>
          <p:cNvPr id="16" name="Google Shape;16;p3"/>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17" name="Google Shape;17;p3"/>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20" name="Shape 20"/>
        <p:cNvGrpSpPr/>
        <p:nvPr/>
      </p:nvGrpSpPr>
      <p:grpSpPr>
        <a:xfrm>
          <a:off x="0" y="0"/>
          <a:ext cx="0" cy="0"/>
          <a:chOff x="0" y="0"/>
          <a:chExt cx="0" cy="0"/>
        </a:xfrm>
      </p:grpSpPr>
      <p:pic>
        <p:nvPicPr>
          <p:cNvPr id="21" name="Google Shape;21;p5"/>
          <p:cNvPicPr preferRelativeResize="0"/>
          <p:nvPr/>
        </p:nvPicPr>
        <p:blipFill rotWithShape="1">
          <a:blip r:embed="rId2">
            <a:alphaModFix/>
          </a:blip>
          <a:srcRect b="0" l="0" r="0" t="0"/>
          <a:stretch/>
        </p:blipFill>
        <p:spPr>
          <a:xfrm>
            <a:off x="8523287" y="6196012"/>
            <a:ext cx="576262" cy="581025"/>
          </a:xfrm>
          <a:prstGeom prst="rect">
            <a:avLst/>
          </a:prstGeom>
          <a:noFill/>
          <a:ln>
            <a:noFill/>
          </a:ln>
        </p:spPr>
      </p:pic>
      <p:sp>
        <p:nvSpPr>
          <p:cNvPr id="22" name="Google Shape;22;p5"/>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23" name="Google Shape;23;p5"/>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25" name="Shape 25"/>
        <p:cNvGrpSpPr/>
        <p:nvPr/>
      </p:nvGrpSpPr>
      <p:grpSpPr>
        <a:xfrm>
          <a:off x="0" y="0"/>
          <a:ext cx="0" cy="0"/>
          <a:chOff x="0" y="0"/>
          <a:chExt cx="0" cy="0"/>
        </a:xfrm>
      </p:grpSpPr>
      <p:sp>
        <p:nvSpPr>
          <p:cNvPr id="26" name="Google Shape;26;p7"/>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27" name="Google Shape;27;p7"/>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28" name="Shape 28"/>
        <p:cNvGrpSpPr/>
        <p:nvPr/>
      </p:nvGrpSpPr>
      <p:grpSpPr>
        <a:xfrm>
          <a:off x="0" y="0"/>
          <a:ext cx="0" cy="0"/>
          <a:chOff x="0" y="0"/>
          <a:chExt cx="0" cy="0"/>
        </a:xfrm>
      </p:grpSpPr>
      <p:sp>
        <p:nvSpPr>
          <p:cNvPr id="29" name="Google Shape;29;p8"/>
          <p:cNvSpPr/>
          <p:nvPr/>
        </p:nvSpPr>
        <p:spPr>
          <a:xfrm>
            <a:off x="457200" y="438150"/>
            <a:ext cx="8220075" cy="5957887"/>
          </a:xfrm>
          <a:prstGeom prst="roundRect">
            <a:avLst>
              <a:gd fmla="val 572" name="adj"/>
            </a:avLst>
          </a:prstGeom>
          <a:solidFill>
            <a:schemeClr val="lt1">
              <a:alpha val="89803"/>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a:solidFill>
                  <a:srgbClr val="FFFFFF"/>
                </a:solidFill>
                <a:latin typeface="Arial"/>
                <a:ea typeface="Arial"/>
                <a:cs typeface="Arial"/>
                <a:sym typeface="Arial"/>
              </a:rPr>
              <a:t> </a:t>
            </a:r>
            <a:endParaRPr/>
          </a:p>
        </p:txBody>
      </p:sp>
      <p:pic>
        <p:nvPicPr>
          <p:cNvPr id="30" name="Google Shape;30;p8"/>
          <p:cNvPicPr preferRelativeResize="0"/>
          <p:nvPr/>
        </p:nvPicPr>
        <p:blipFill rotWithShape="1">
          <a:blip r:embed="rId2">
            <a:alphaModFix/>
          </a:blip>
          <a:srcRect b="0" l="0" r="0" t="0"/>
          <a:stretch/>
        </p:blipFill>
        <p:spPr>
          <a:xfrm>
            <a:off x="8072437" y="5734050"/>
            <a:ext cx="576262" cy="581025"/>
          </a:xfrm>
          <a:prstGeom prst="rect">
            <a:avLst/>
          </a:prstGeom>
          <a:noFill/>
          <a:ln>
            <a:noFill/>
          </a:ln>
        </p:spPr>
      </p:pic>
      <p:sp>
        <p:nvSpPr>
          <p:cNvPr id="31" name="Google Shape;31;p8"/>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32" name="Google Shape;32;p8"/>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34" name="Shape 34"/>
        <p:cNvGrpSpPr/>
        <p:nvPr/>
      </p:nvGrpSpPr>
      <p:grpSpPr>
        <a:xfrm>
          <a:off x="0" y="0"/>
          <a:ext cx="0" cy="0"/>
          <a:chOff x="0" y="0"/>
          <a:chExt cx="0" cy="0"/>
        </a:xfrm>
      </p:grpSpPr>
      <p:sp>
        <p:nvSpPr>
          <p:cNvPr id="35" name="Google Shape;35;p10"/>
          <p:cNvSpPr/>
          <p:nvPr/>
        </p:nvSpPr>
        <p:spPr>
          <a:xfrm>
            <a:off x="503237" y="2930525"/>
            <a:ext cx="8137525" cy="3414712"/>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a:solidFill>
                  <a:srgbClr val="FFFFFF"/>
                </a:solidFill>
                <a:latin typeface="Arial"/>
                <a:ea typeface="Arial"/>
                <a:cs typeface="Arial"/>
                <a:sym typeface="Arial"/>
              </a:rPr>
              <a:t> </a:t>
            </a:r>
            <a:endParaRPr/>
          </a:p>
        </p:txBody>
      </p:sp>
      <p:sp>
        <p:nvSpPr>
          <p:cNvPr id="36" name="Google Shape;36;p10"/>
          <p:cNvSpPr/>
          <p:nvPr/>
        </p:nvSpPr>
        <p:spPr>
          <a:xfrm>
            <a:off x="503237" y="512762"/>
            <a:ext cx="8137525" cy="2192337"/>
          </a:xfrm>
          <a:prstGeom prst="roundRect">
            <a:avLst>
              <a:gd fmla="val 1384" name="adj"/>
            </a:avLst>
          </a:prstGeom>
          <a:solidFill>
            <a:srgbClr val="FFF9E7"/>
          </a:solidFill>
          <a:ln cap="rnd" cmpd="sng" w="25400">
            <a:solidFill>
              <a:srgbClr val="FEFBD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a:solidFill>
                  <a:srgbClr val="FFFFFF"/>
                </a:solidFill>
                <a:latin typeface="Arial"/>
                <a:ea typeface="Arial"/>
                <a:cs typeface="Arial"/>
                <a:sym typeface="Arial"/>
              </a:rPr>
              <a:t> </a:t>
            </a:r>
            <a:endParaRPr/>
          </a:p>
        </p:txBody>
      </p:sp>
      <p:sp>
        <p:nvSpPr>
          <p:cNvPr id="37" name="Google Shape;37;p10"/>
          <p:cNvSpPr txBox="1"/>
          <p:nvPr/>
        </p:nvSpPr>
        <p:spPr>
          <a:xfrm>
            <a:off x="628650" y="3071812"/>
            <a:ext cx="7886700" cy="53975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US" sz="3600" u="none">
                <a:solidFill>
                  <a:schemeClr val="dk1"/>
                </a:solidFill>
                <a:latin typeface="Arial"/>
                <a:ea typeface="Arial"/>
                <a:cs typeface="Arial"/>
                <a:sym typeface="Arial"/>
              </a:rPr>
              <a:t>Success Criteria</a:t>
            </a:r>
            <a:endParaRPr/>
          </a:p>
        </p:txBody>
      </p:sp>
      <p:sp>
        <p:nvSpPr>
          <p:cNvPr id="38" name="Google Shape;38;p10"/>
          <p:cNvSpPr txBox="1"/>
          <p:nvPr/>
        </p:nvSpPr>
        <p:spPr>
          <a:xfrm>
            <a:off x="628650" y="735012"/>
            <a:ext cx="7886700" cy="539750"/>
          </a:xfrm>
          <a:prstGeom prst="rect">
            <a:avLst/>
          </a:prstGeom>
          <a:noFill/>
          <a:ln>
            <a:noFill/>
          </a:ln>
        </p:spPr>
        <p:txBody>
          <a:bodyPr anchorCtr="1" anchor="ctr" bIns="0" lIns="0" spcFirstLastPara="1" rIns="0" wrap="square" tIns="0">
            <a:noAutofit/>
          </a:bodyPr>
          <a:lstStyle/>
          <a:p>
            <a:pPr indent="0" lvl="0" marL="0" marR="0" rtl="0" algn="l">
              <a:lnSpc>
                <a:spcPct val="90000"/>
              </a:lnSpc>
              <a:spcBef>
                <a:spcPts val="0"/>
              </a:spcBef>
              <a:spcAft>
                <a:spcPts val="0"/>
              </a:spcAft>
              <a:buClr>
                <a:schemeClr val="dk1"/>
              </a:buClr>
              <a:buSzPts val="3600"/>
              <a:buFont typeface="Arial"/>
              <a:buNone/>
            </a:pPr>
            <a:r>
              <a:rPr b="1" i="0" lang="en-US" sz="3600" u="none">
                <a:solidFill>
                  <a:schemeClr val="dk1"/>
                </a:solidFill>
                <a:latin typeface="Arial"/>
                <a:ea typeface="Arial"/>
                <a:cs typeface="Arial"/>
                <a:sym typeface="Arial"/>
              </a:rPr>
              <a:t>Aim</a:t>
            </a:r>
            <a:endParaRPr/>
          </a:p>
        </p:txBody>
      </p:sp>
      <p:sp>
        <p:nvSpPr>
          <p:cNvPr id="39" name="Google Shape;39;p10"/>
          <p:cNvSpPr txBox="1"/>
          <p:nvPr/>
        </p:nvSpPr>
        <p:spPr>
          <a:xfrm>
            <a:off x="628650" y="3467100"/>
            <a:ext cx="7886700" cy="1409700"/>
          </a:xfrm>
          <a:prstGeom prst="rect">
            <a:avLst/>
          </a:prstGeom>
          <a:noFill/>
          <a:ln>
            <a:noFill/>
          </a:ln>
        </p:spPr>
        <p:txBody>
          <a:bodyPr anchorCtr="0" anchor="t" bIns="180000" lIns="180000" spcFirstLastPara="1" rIns="252000" wrap="square" tIns="252000">
            <a:noAutofit/>
          </a:bodyPr>
          <a:lstStyle/>
          <a:p>
            <a:pPr indent="-228600" lvl="0" marL="228600" marR="0" rtl="0" algn="l">
              <a:lnSpc>
                <a:spcPct val="90000"/>
              </a:lnSpc>
              <a:spcBef>
                <a:spcPts val="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Statement 1 Lorem ipsum dolor sit amet, consectetur adipiscing elit.</a:t>
            </a:r>
            <a:endParaRPr/>
          </a:p>
          <a:p>
            <a:pPr indent="-228600" lvl="0" marL="228600" marR="0" rtl="0" algn="l">
              <a:lnSpc>
                <a:spcPct val="90000"/>
              </a:lnSpc>
              <a:spcBef>
                <a:spcPts val="100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Statement 2</a:t>
            </a:r>
            <a:endParaRPr/>
          </a:p>
          <a:p>
            <a:pPr indent="-228600" lvl="1" marL="685800" marR="0" rtl="0" algn="l">
              <a:lnSpc>
                <a:spcPct val="90000"/>
              </a:lnSpc>
              <a:spcBef>
                <a:spcPts val="500"/>
              </a:spcBef>
              <a:spcAft>
                <a:spcPts val="0"/>
              </a:spcAft>
              <a:buClr>
                <a:srgbClr val="1C1C1C"/>
              </a:buClr>
              <a:buSzPts val="1600"/>
              <a:buFont typeface="Arial"/>
              <a:buChar char="•"/>
            </a:pPr>
            <a:r>
              <a:rPr b="0" i="0" lang="en-US" sz="1600" u="none" cap="none" strike="noStrike">
                <a:solidFill>
                  <a:srgbClr val="1C1C1C"/>
                </a:solidFill>
                <a:latin typeface="Arial"/>
                <a:ea typeface="Arial"/>
                <a:cs typeface="Arial"/>
                <a:sym typeface="Arial"/>
              </a:rPr>
              <a:t>Sub statement</a:t>
            </a:r>
            <a:endParaRPr/>
          </a:p>
        </p:txBody>
      </p:sp>
      <p:sp>
        <p:nvSpPr>
          <p:cNvPr id="40" name="Google Shape;40;p10"/>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41" name="Google Shape;41;p10"/>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4.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23.png"/><Relationship Id="rId11" Type="http://schemas.openxmlformats.org/officeDocument/2006/relationships/image" Target="../media/image22.png"/><Relationship Id="rId10" Type="http://schemas.openxmlformats.org/officeDocument/2006/relationships/image" Target="../media/image27.png"/><Relationship Id="rId9" Type="http://schemas.openxmlformats.org/officeDocument/2006/relationships/image" Target="../media/image25.png"/><Relationship Id="rId5" Type="http://schemas.openxmlformats.org/officeDocument/2006/relationships/image" Target="../media/image30.png"/><Relationship Id="rId6" Type="http://schemas.openxmlformats.org/officeDocument/2006/relationships/image" Target="../media/image21.png"/><Relationship Id="rId7" Type="http://schemas.openxmlformats.org/officeDocument/2006/relationships/image" Target="../media/image24.png"/><Relationship Id="rId8"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5.png"/><Relationship Id="rId10" Type="http://schemas.openxmlformats.org/officeDocument/2006/relationships/image" Target="../media/image12.png"/><Relationship Id="rId9" Type="http://schemas.openxmlformats.org/officeDocument/2006/relationships/image" Target="../media/image16.png"/><Relationship Id="rId5" Type="http://schemas.openxmlformats.org/officeDocument/2006/relationships/image" Target="../media/image32.png"/><Relationship Id="rId6" Type="http://schemas.openxmlformats.org/officeDocument/2006/relationships/image" Target="../media/image29.png"/><Relationship Id="rId7" Type="http://schemas.openxmlformats.org/officeDocument/2006/relationships/image" Target="../media/image4.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 name="Shape 4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1"/>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900"/>
              <a:buFont typeface="Arial"/>
              <a:buNone/>
            </a:pPr>
            <a:r>
              <a:rPr b="1" i="0" lang="en-US" sz="3900" u="none">
                <a:solidFill>
                  <a:srgbClr val="1C1C1C"/>
                </a:solidFill>
                <a:latin typeface="Arial"/>
                <a:ea typeface="Arial"/>
                <a:cs typeface="Arial"/>
                <a:sym typeface="Arial"/>
              </a:rPr>
              <a:t>What Do Foxes Need in a Habitat?</a:t>
            </a:r>
            <a:endParaRPr/>
          </a:p>
        </p:txBody>
      </p:sp>
      <p:sp>
        <p:nvSpPr>
          <p:cNvPr id="148" name="Google Shape;148;p21"/>
          <p:cNvSpPr txBox="1"/>
          <p:nvPr/>
        </p:nvSpPr>
        <p:spPr>
          <a:xfrm>
            <a:off x="755650" y="1558925"/>
            <a:ext cx="7632700" cy="157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rgbClr val="009285"/>
              </a:buClr>
              <a:buSzPts val="1800"/>
              <a:buFont typeface="Noto Sans Symbols"/>
              <a:buChar char="∙"/>
            </a:pPr>
            <a:r>
              <a:rPr b="1" i="0" lang="en-US" sz="1800" u="none">
                <a:solidFill>
                  <a:srgbClr val="009285"/>
                </a:solidFill>
                <a:latin typeface="Arial"/>
                <a:ea typeface="Arial"/>
                <a:cs typeface="Arial"/>
                <a:sym typeface="Arial"/>
              </a:rPr>
              <a:t>Water</a:t>
            </a:r>
            <a:r>
              <a:rPr b="0" i="0" lang="en-US" sz="1800" u="none">
                <a:solidFill>
                  <a:schemeClr val="dk1"/>
                </a:solidFill>
                <a:latin typeface="Arial"/>
                <a:ea typeface="Arial"/>
                <a:cs typeface="Arial"/>
                <a:sym typeface="Arial"/>
              </a:rPr>
              <a:t>, to stay hydrated in all conditions.</a:t>
            </a:r>
            <a:endParaRPr/>
          </a:p>
          <a:p>
            <a:pPr indent="-342900" lvl="0" marL="342900" marR="0" rtl="0" algn="l">
              <a:lnSpc>
                <a:spcPct val="107000"/>
              </a:lnSpc>
              <a:spcBef>
                <a:spcPts val="0"/>
              </a:spcBef>
              <a:spcAft>
                <a:spcPts val="0"/>
              </a:spcAft>
              <a:buClr>
                <a:srgbClr val="C9085B"/>
              </a:buClr>
              <a:buSzPts val="1800"/>
              <a:buFont typeface="Noto Sans Symbols"/>
              <a:buChar char="∙"/>
            </a:pPr>
            <a:r>
              <a:rPr b="1" i="0" lang="en-US" sz="1800" u="none">
                <a:solidFill>
                  <a:srgbClr val="C9085B"/>
                </a:solidFill>
                <a:latin typeface="Arial"/>
                <a:ea typeface="Arial"/>
                <a:cs typeface="Arial"/>
                <a:sym typeface="Arial"/>
              </a:rPr>
              <a:t>Prey</a:t>
            </a:r>
            <a:r>
              <a:rPr b="0" i="0" lang="en-US" sz="1800" u="none">
                <a:solidFill>
                  <a:schemeClr val="dk1"/>
                </a:solidFill>
                <a:latin typeface="Arial"/>
                <a:ea typeface="Arial"/>
                <a:cs typeface="Arial"/>
                <a:sym typeface="Arial"/>
              </a:rPr>
              <a:t>, such as </a:t>
            </a:r>
            <a:r>
              <a:rPr b="0" i="0" lang="en-US" sz="1800" u="none">
                <a:solidFill>
                  <a:srgbClr val="1C1C1C"/>
                </a:solidFill>
                <a:latin typeface="Arial"/>
                <a:ea typeface="Arial"/>
                <a:cs typeface="Arial"/>
                <a:sym typeface="Arial"/>
              </a:rPr>
              <a:t>birds and mice. They are scavengers, which means they will eat almost anything like insects, earthworms, fruit, berries, and food waste left by humans.</a:t>
            </a:r>
            <a:endParaRPr/>
          </a:p>
          <a:p>
            <a:pPr indent="-342900" lvl="0" marL="342900" marR="0" rtl="0" algn="l">
              <a:lnSpc>
                <a:spcPct val="107000"/>
              </a:lnSpc>
              <a:spcBef>
                <a:spcPts val="0"/>
              </a:spcBef>
              <a:spcAft>
                <a:spcPts val="0"/>
              </a:spcAft>
              <a:buClr>
                <a:srgbClr val="4A3582"/>
              </a:buClr>
              <a:buSzPts val="1800"/>
              <a:buFont typeface="Noto Sans Symbols"/>
              <a:buChar char="∙"/>
            </a:pPr>
            <a:r>
              <a:rPr b="1" i="0" lang="en-US" sz="1800" u="none">
                <a:solidFill>
                  <a:srgbClr val="4A3582"/>
                </a:solidFill>
                <a:latin typeface="Arial"/>
                <a:ea typeface="Arial"/>
                <a:cs typeface="Arial"/>
                <a:sym typeface="Arial"/>
              </a:rPr>
              <a:t>A den </a:t>
            </a:r>
            <a:r>
              <a:rPr b="0" i="0" lang="en-US" sz="1800" u="none">
                <a:solidFill>
                  <a:schemeClr val="dk1"/>
                </a:solidFill>
                <a:latin typeface="Arial"/>
                <a:ea typeface="Arial"/>
                <a:cs typeface="Arial"/>
                <a:sym typeface="Arial"/>
              </a:rPr>
              <a:t>to live in. This is usually a hole under the ground.</a:t>
            </a:r>
            <a:endParaRPr/>
          </a:p>
        </p:txBody>
      </p:sp>
      <p:sp>
        <p:nvSpPr>
          <p:cNvPr id="149" name="Google Shape;149;p21"/>
          <p:cNvSpPr txBox="1"/>
          <p:nvPr/>
        </p:nvSpPr>
        <p:spPr>
          <a:xfrm>
            <a:off x="755650" y="3756025"/>
            <a:ext cx="3236912" cy="1957387"/>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This means…</a:t>
            </a:r>
            <a:endParaRPr/>
          </a:p>
          <a:p>
            <a:pPr indent="0" lvl="0" marL="0" marR="0" rtl="0" algn="l">
              <a:lnSpc>
                <a:spcPct val="107000"/>
              </a:lnSpc>
              <a:spcBef>
                <a:spcPts val="8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foxes are best suited to living in places where there is plenty of water, prey and somewhere for them to make a den, such as a forest. </a:t>
            </a:r>
            <a:endParaRPr/>
          </a:p>
        </p:txBody>
      </p:sp>
      <p:pic>
        <p:nvPicPr>
          <p:cNvPr id="150" name="Google Shape;150;p21"/>
          <p:cNvPicPr preferRelativeResize="0"/>
          <p:nvPr/>
        </p:nvPicPr>
        <p:blipFill rotWithShape="1">
          <a:blip r:embed="rId3">
            <a:alphaModFix/>
          </a:blip>
          <a:srcRect b="0" l="14644" r="14644" t="0"/>
          <a:stretch/>
        </p:blipFill>
        <p:spPr>
          <a:xfrm>
            <a:off x="5271959" y="3183118"/>
            <a:ext cx="3116390" cy="3116390"/>
          </a:xfrm>
          <a:prstGeom prst="ellipse">
            <a:avLst/>
          </a:prstGeom>
          <a:noFill/>
          <a:ln>
            <a:noFill/>
          </a:ln>
        </p:spPr>
      </p:pic>
      <p:pic>
        <p:nvPicPr>
          <p:cNvPr id="151" name="Google Shape;151;p21"/>
          <p:cNvPicPr preferRelativeResize="0"/>
          <p:nvPr/>
        </p:nvPicPr>
        <p:blipFill rotWithShape="1">
          <a:blip r:embed="rId4">
            <a:alphaModFix/>
          </a:blip>
          <a:srcRect b="0" l="0" r="0" t="0"/>
          <a:stretch/>
        </p:blipFill>
        <p:spPr>
          <a:xfrm>
            <a:off x="3576637" y="4092575"/>
            <a:ext cx="3192462" cy="2257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500"/>
                                        <p:tgtEl>
                                          <p:spTgt spid="148">
                                            <p:txEl>
                                              <p:pRg end="2" st="2"/>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2"/>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b="1" i="0" lang="en-US" sz="4000" u="none">
                <a:solidFill>
                  <a:srgbClr val="1C1C1C"/>
                </a:solidFill>
                <a:latin typeface="Arial"/>
                <a:ea typeface="Arial"/>
                <a:cs typeface="Arial"/>
                <a:sym typeface="Arial"/>
              </a:rPr>
              <a:t>Animal Habitats</a:t>
            </a:r>
            <a:endParaRPr/>
          </a:p>
        </p:txBody>
      </p:sp>
      <p:sp>
        <p:nvSpPr>
          <p:cNvPr id="157" name="Google Shape;157;p22"/>
          <p:cNvSpPr txBox="1"/>
          <p:nvPr/>
        </p:nvSpPr>
        <p:spPr>
          <a:xfrm>
            <a:off x="677862" y="1239837"/>
            <a:ext cx="7697787" cy="1277937"/>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We (humans) are able to change our environments to make them habitable with technology and buildings. We are able to live in most conditions. Some animals cannot do this and have become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extinct as a result.</a:t>
            </a:r>
            <a:endParaRPr/>
          </a:p>
        </p:txBody>
      </p:sp>
      <p:pic>
        <p:nvPicPr>
          <p:cNvPr id="158" name="Google Shape;158;p22"/>
          <p:cNvPicPr preferRelativeResize="0"/>
          <p:nvPr/>
        </p:nvPicPr>
        <p:blipFill rotWithShape="1">
          <a:blip r:embed="rId3">
            <a:alphaModFix/>
          </a:blip>
          <a:srcRect b="0" l="0" r="0" t="0"/>
          <a:stretch/>
        </p:blipFill>
        <p:spPr>
          <a:xfrm>
            <a:off x="2051050" y="2532062"/>
            <a:ext cx="4432300" cy="3776662"/>
          </a:xfrm>
          <a:prstGeom prst="rect">
            <a:avLst/>
          </a:prstGeom>
          <a:noFill/>
          <a:ln>
            <a:noFill/>
          </a:ln>
        </p:spPr>
      </p:pic>
      <p:sp>
        <p:nvSpPr>
          <p:cNvPr id="159" name="Google Shape;159;p22"/>
          <p:cNvSpPr/>
          <p:nvPr/>
        </p:nvSpPr>
        <p:spPr>
          <a:xfrm>
            <a:off x="6122987" y="2603500"/>
            <a:ext cx="2181225" cy="1349375"/>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extinct: </a:t>
            </a:r>
            <a:r>
              <a:rPr b="0" i="0" lang="en-US" sz="1800" u="none">
                <a:solidFill>
                  <a:srgbClr val="FFFFFF"/>
                </a:solidFill>
                <a:latin typeface="Arial"/>
                <a:ea typeface="Arial"/>
                <a:cs typeface="Arial"/>
                <a:sym typeface="Arial"/>
              </a:rPr>
              <a:t>there are no more of that species/animal left in the world.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graphicFrame>
        <p:nvGraphicFramePr>
          <p:cNvPr id="164" name="Google Shape;164;p23"/>
          <p:cNvGraphicFramePr/>
          <p:nvPr/>
        </p:nvGraphicFramePr>
        <p:xfrm>
          <a:off x="755650" y="3044825"/>
          <a:ext cx="3000000" cy="3000000"/>
        </p:xfrm>
        <a:graphic>
          <a:graphicData uri="http://schemas.openxmlformats.org/drawingml/2006/table">
            <a:tbl>
              <a:tblPr>
                <a:noFill/>
                <a:tableStyleId>{59428673-A0BB-4969-9DE1-58D9798A0844}</a:tableStyleId>
              </a:tblPr>
              <a:tblGrid>
                <a:gridCol w="3816350"/>
                <a:gridCol w="3816350"/>
              </a:tblGrid>
              <a:tr h="365125">
                <a:tc>
                  <a:txBody>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Extinct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9AD42"/>
                    </a:solidFill>
                  </a:tcPr>
                </a:tc>
                <a:tc>
                  <a:txBody>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Living</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79AD42"/>
                    </a:solidFill>
                  </a:tcPr>
                </a:tc>
              </a:tr>
              <a:tr h="2906700">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7E3CF"/>
                    </a:solidFill>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7E3CF"/>
                    </a:solidFill>
                  </a:tcPr>
                </a:tc>
              </a:tr>
            </a:tbl>
          </a:graphicData>
        </a:graphic>
      </p:graphicFrame>
      <p:sp>
        <p:nvSpPr>
          <p:cNvPr id="165" name="Google Shape;165;p23"/>
          <p:cNvSpPr txBox="1"/>
          <p:nvPr/>
        </p:nvSpPr>
        <p:spPr>
          <a:xfrm>
            <a:off x="714375" y="530225"/>
            <a:ext cx="7699375" cy="369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Can you sort these animals into extinct and living? </a:t>
            </a:r>
            <a:endParaRPr/>
          </a:p>
        </p:txBody>
      </p:sp>
      <p:grpSp>
        <p:nvGrpSpPr>
          <p:cNvPr id="166" name="Google Shape;166;p23"/>
          <p:cNvGrpSpPr/>
          <p:nvPr/>
        </p:nvGrpSpPr>
        <p:grpSpPr>
          <a:xfrm>
            <a:off x="706437" y="942975"/>
            <a:ext cx="1530350" cy="1204912"/>
            <a:chOff x="1070415" y="988034"/>
            <a:chExt cx="1529654" cy="1205124"/>
          </a:xfrm>
        </p:grpSpPr>
        <p:grpSp>
          <p:nvGrpSpPr>
            <p:cNvPr id="167" name="Google Shape;167;p23"/>
            <p:cNvGrpSpPr/>
            <p:nvPr/>
          </p:nvGrpSpPr>
          <p:grpSpPr>
            <a:xfrm>
              <a:off x="1184964" y="988034"/>
              <a:ext cx="1082332" cy="949491"/>
              <a:chOff x="7306018" y="5223285"/>
              <a:chExt cx="1082332" cy="949491"/>
            </a:xfrm>
          </p:grpSpPr>
          <p:sp>
            <p:nvSpPr>
              <p:cNvPr id="168" name="Google Shape;168;p23"/>
              <p:cNvSpPr/>
              <p:nvPr/>
            </p:nvSpPr>
            <p:spPr>
              <a:xfrm>
                <a:off x="7400924" y="5223285"/>
                <a:ext cx="972695" cy="949491"/>
              </a:xfrm>
              <a:prstGeom prst="ellipse">
                <a:avLst/>
              </a:prstGeom>
              <a:solidFill>
                <a:srgbClr val="4A35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169" name="Google Shape;169;p23"/>
              <p:cNvPicPr preferRelativeResize="0"/>
              <p:nvPr/>
            </p:nvPicPr>
            <p:blipFill rotWithShape="1">
              <a:blip r:embed="rId3">
                <a:alphaModFix/>
              </a:blip>
              <a:srcRect b="0" l="0" r="0" t="0"/>
              <a:stretch/>
            </p:blipFill>
            <p:spPr>
              <a:xfrm>
                <a:off x="7306018" y="5279650"/>
                <a:ext cx="1082332" cy="794292"/>
              </a:xfrm>
              <a:prstGeom prst="rect">
                <a:avLst/>
              </a:prstGeom>
              <a:noFill/>
              <a:ln>
                <a:noFill/>
              </a:ln>
            </p:spPr>
          </p:pic>
        </p:grpSp>
        <p:sp>
          <p:nvSpPr>
            <p:cNvPr id="170" name="Google Shape;170;p23"/>
            <p:cNvSpPr txBox="1"/>
            <p:nvPr/>
          </p:nvSpPr>
          <p:spPr>
            <a:xfrm>
              <a:off x="1070415" y="1916159"/>
              <a:ext cx="1529654"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woolly mammoth</a:t>
              </a:r>
              <a:endParaRPr/>
            </a:p>
          </p:txBody>
        </p:sp>
      </p:grpSp>
      <p:grpSp>
        <p:nvGrpSpPr>
          <p:cNvPr id="171" name="Google Shape;171;p23"/>
          <p:cNvGrpSpPr/>
          <p:nvPr/>
        </p:nvGrpSpPr>
        <p:grpSpPr>
          <a:xfrm>
            <a:off x="2747962" y="919162"/>
            <a:ext cx="984250" cy="1204912"/>
            <a:chOff x="2385908" y="961306"/>
            <a:chExt cx="984659" cy="1205741"/>
          </a:xfrm>
        </p:grpSpPr>
        <p:grpSp>
          <p:nvGrpSpPr>
            <p:cNvPr id="172" name="Google Shape;172;p23"/>
            <p:cNvGrpSpPr/>
            <p:nvPr/>
          </p:nvGrpSpPr>
          <p:grpSpPr>
            <a:xfrm>
              <a:off x="2385908" y="961306"/>
              <a:ext cx="984659" cy="948906"/>
              <a:chOff x="6251871" y="5244860"/>
              <a:chExt cx="984659" cy="948906"/>
            </a:xfrm>
          </p:grpSpPr>
          <p:sp>
            <p:nvSpPr>
              <p:cNvPr id="173" name="Google Shape;173;p23"/>
              <p:cNvSpPr/>
              <p:nvPr/>
            </p:nvSpPr>
            <p:spPr>
              <a:xfrm>
                <a:off x="6251871" y="5244860"/>
                <a:ext cx="973541" cy="948389"/>
              </a:xfrm>
              <a:prstGeom prst="ellipse">
                <a:avLst/>
              </a:prstGeom>
              <a:solidFill>
                <a:srgbClr val="E84D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174" name="Google Shape;174;p23"/>
              <p:cNvPicPr preferRelativeResize="0"/>
              <p:nvPr/>
            </p:nvPicPr>
            <p:blipFill rotWithShape="1">
              <a:blip r:embed="rId4">
                <a:alphaModFix/>
              </a:blip>
              <a:srcRect b="0" l="0" r="0" t="0"/>
              <a:stretch/>
            </p:blipFill>
            <p:spPr>
              <a:xfrm>
                <a:off x="6371005" y="5363196"/>
                <a:ext cx="865525" cy="830570"/>
              </a:xfrm>
              <a:prstGeom prst="rect">
                <a:avLst/>
              </a:prstGeom>
              <a:noFill/>
              <a:ln>
                <a:noFill/>
              </a:ln>
            </p:spPr>
          </p:pic>
        </p:grpSp>
        <p:sp>
          <p:nvSpPr>
            <p:cNvPr id="175" name="Google Shape;175;p23"/>
            <p:cNvSpPr txBox="1"/>
            <p:nvPr/>
          </p:nvSpPr>
          <p:spPr>
            <a:xfrm>
              <a:off x="2644228" y="1890048"/>
              <a:ext cx="429926"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dog</a:t>
              </a:r>
              <a:endParaRPr/>
            </a:p>
          </p:txBody>
        </p:sp>
      </p:grpSp>
      <p:grpSp>
        <p:nvGrpSpPr>
          <p:cNvPr id="176" name="Google Shape;176;p23"/>
          <p:cNvGrpSpPr/>
          <p:nvPr/>
        </p:nvGrpSpPr>
        <p:grpSpPr>
          <a:xfrm>
            <a:off x="7237412" y="688975"/>
            <a:ext cx="1455737" cy="1336675"/>
            <a:chOff x="3370567" y="840692"/>
            <a:chExt cx="1455850" cy="1336649"/>
          </a:xfrm>
        </p:grpSpPr>
        <p:grpSp>
          <p:nvGrpSpPr>
            <p:cNvPr id="177" name="Google Shape;177;p23"/>
            <p:cNvGrpSpPr/>
            <p:nvPr/>
          </p:nvGrpSpPr>
          <p:grpSpPr>
            <a:xfrm>
              <a:off x="3370567" y="840692"/>
              <a:ext cx="1455850" cy="1084242"/>
              <a:chOff x="6578093" y="4165140"/>
              <a:chExt cx="1455850" cy="1084242"/>
            </a:xfrm>
          </p:grpSpPr>
          <p:sp>
            <p:nvSpPr>
              <p:cNvPr id="178" name="Google Shape;178;p23"/>
              <p:cNvSpPr/>
              <p:nvPr/>
            </p:nvSpPr>
            <p:spPr>
              <a:xfrm>
                <a:off x="6738442" y="4300075"/>
                <a:ext cx="973214" cy="949307"/>
              </a:xfrm>
              <a:prstGeom prst="ellipse">
                <a:avLst/>
              </a:prstGeom>
              <a:solidFill>
                <a:srgbClr val="FAB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179" name="Google Shape;179;p23"/>
              <p:cNvPicPr preferRelativeResize="0"/>
              <p:nvPr/>
            </p:nvPicPr>
            <p:blipFill rotWithShape="1">
              <a:blip r:embed="rId5">
                <a:alphaModFix/>
              </a:blip>
              <a:srcRect b="0" l="0" r="0" t="0"/>
              <a:stretch/>
            </p:blipFill>
            <p:spPr>
              <a:xfrm>
                <a:off x="6578093" y="4165140"/>
                <a:ext cx="1455850" cy="1029454"/>
              </a:xfrm>
              <a:prstGeom prst="rect">
                <a:avLst/>
              </a:prstGeom>
              <a:noFill/>
              <a:ln>
                <a:noFill/>
              </a:ln>
            </p:spPr>
          </p:pic>
        </p:grpSp>
        <p:sp>
          <p:nvSpPr>
            <p:cNvPr id="180" name="Google Shape;180;p23"/>
            <p:cNvSpPr txBox="1"/>
            <p:nvPr/>
          </p:nvSpPr>
          <p:spPr>
            <a:xfrm>
              <a:off x="3824306" y="1900342"/>
              <a:ext cx="385042"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fox</a:t>
              </a:r>
              <a:endParaRPr/>
            </a:p>
          </p:txBody>
        </p:sp>
      </p:grpSp>
      <p:grpSp>
        <p:nvGrpSpPr>
          <p:cNvPr id="181" name="Google Shape;181;p23"/>
          <p:cNvGrpSpPr/>
          <p:nvPr/>
        </p:nvGrpSpPr>
        <p:grpSpPr>
          <a:xfrm>
            <a:off x="6697662" y="1806575"/>
            <a:ext cx="1054100" cy="1204912"/>
            <a:chOff x="4784357" y="961306"/>
            <a:chExt cx="1053748" cy="1205740"/>
          </a:xfrm>
        </p:grpSpPr>
        <p:grpSp>
          <p:nvGrpSpPr>
            <p:cNvPr id="182" name="Google Shape;182;p23"/>
            <p:cNvGrpSpPr/>
            <p:nvPr/>
          </p:nvGrpSpPr>
          <p:grpSpPr>
            <a:xfrm>
              <a:off x="4784357" y="961306"/>
              <a:ext cx="1053748" cy="948389"/>
              <a:chOff x="5152461" y="5279650"/>
              <a:chExt cx="1053748" cy="948389"/>
            </a:xfrm>
          </p:grpSpPr>
          <p:sp>
            <p:nvSpPr>
              <p:cNvPr id="183" name="Google Shape;183;p23"/>
              <p:cNvSpPr/>
              <p:nvPr/>
            </p:nvSpPr>
            <p:spPr>
              <a:xfrm>
                <a:off x="5152461" y="5279650"/>
                <a:ext cx="972812" cy="948389"/>
              </a:xfrm>
              <a:prstGeom prst="ellipse">
                <a:avLst/>
              </a:prstGeom>
              <a:solidFill>
                <a:srgbClr val="6892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184" name="Google Shape;184;p23"/>
              <p:cNvPicPr preferRelativeResize="0"/>
              <p:nvPr/>
            </p:nvPicPr>
            <p:blipFill rotWithShape="1">
              <a:blip r:embed="rId6">
                <a:alphaModFix/>
              </a:blip>
              <a:srcRect b="0" l="0" r="0" t="0"/>
              <a:stretch/>
            </p:blipFill>
            <p:spPr>
              <a:xfrm>
                <a:off x="5246594" y="5376905"/>
                <a:ext cx="959615" cy="763831"/>
              </a:xfrm>
              <a:prstGeom prst="rect">
                <a:avLst/>
              </a:prstGeom>
              <a:noFill/>
              <a:ln>
                <a:noFill/>
              </a:ln>
            </p:spPr>
          </p:pic>
        </p:grpSp>
        <p:sp>
          <p:nvSpPr>
            <p:cNvPr id="185" name="Google Shape;185;p23"/>
            <p:cNvSpPr txBox="1"/>
            <p:nvPr/>
          </p:nvSpPr>
          <p:spPr>
            <a:xfrm>
              <a:off x="4894802" y="1890047"/>
              <a:ext cx="768159"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elephant</a:t>
              </a:r>
              <a:endParaRPr/>
            </a:p>
          </p:txBody>
        </p:sp>
      </p:grpSp>
      <p:grpSp>
        <p:nvGrpSpPr>
          <p:cNvPr id="186" name="Google Shape;186;p23"/>
          <p:cNvGrpSpPr/>
          <p:nvPr/>
        </p:nvGrpSpPr>
        <p:grpSpPr>
          <a:xfrm>
            <a:off x="4314825" y="920750"/>
            <a:ext cx="973137" cy="1216025"/>
            <a:chOff x="5994362" y="961306"/>
            <a:chExt cx="972780" cy="1216035"/>
          </a:xfrm>
        </p:grpSpPr>
        <p:grpSp>
          <p:nvGrpSpPr>
            <p:cNvPr id="187" name="Google Shape;187;p23"/>
            <p:cNvGrpSpPr/>
            <p:nvPr/>
          </p:nvGrpSpPr>
          <p:grpSpPr>
            <a:xfrm>
              <a:off x="5994362" y="961306"/>
              <a:ext cx="972780" cy="1000464"/>
              <a:chOff x="4053051" y="5262681"/>
              <a:chExt cx="972780" cy="1000464"/>
            </a:xfrm>
          </p:grpSpPr>
          <p:sp>
            <p:nvSpPr>
              <p:cNvPr id="188" name="Google Shape;188;p23"/>
              <p:cNvSpPr/>
              <p:nvPr/>
            </p:nvSpPr>
            <p:spPr>
              <a:xfrm>
                <a:off x="4053051" y="5262681"/>
                <a:ext cx="972780" cy="949333"/>
              </a:xfrm>
              <a:prstGeom prst="ellipse">
                <a:avLst/>
              </a:prstGeom>
              <a:solidFill>
                <a:srgbClr val="0076B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189" name="Google Shape;189;p23"/>
              <p:cNvPicPr preferRelativeResize="0"/>
              <p:nvPr/>
            </p:nvPicPr>
            <p:blipFill rotWithShape="1">
              <a:blip r:embed="rId7">
                <a:alphaModFix/>
              </a:blip>
              <a:srcRect b="0" l="0" r="0" t="0"/>
              <a:stretch/>
            </p:blipFill>
            <p:spPr>
              <a:xfrm>
                <a:off x="4109640" y="5359936"/>
                <a:ext cx="859601" cy="903209"/>
              </a:xfrm>
              <a:prstGeom prst="rect">
                <a:avLst/>
              </a:prstGeom>
              <a:noFill/>
              <a:ln>
                <a:noFill/>
              </a:ln>
            </p:spPr>
          </p:pic>
        </p:grpSp>
        <p:sp>
          <p:nvSpPr>
            <p:cNvPr id="190" name="Google Shape;190;p23"/>
            <p:cNvSpPr txBox="1"/>
            <p:nvPr/>
          </p:nvSpPr>
          <p:spPr>
            <a:xfrm>
              <a:off x="6182746" y="1900342"/>
              <a:ext cx="611065"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panda</a:t>
              </a:r>
              <a:endParaRPr/>
            </a:p>
          </p:txBody>
        </p:sp>
      </p:grpSp>
      <p:grpSp>
        <p:nvGrpSpPr>
          <p:cNvPr id="191" name="Google Shape;191;p23"/>
          <p:cNvGrpSpPr/>
          <p:nvPr/>
        </p:nvGrpSpPr>
        <p:grpSpPr>
          <a:xfrm>
            <a:off x="5975350" y="860425"/>
            <a:ext cx="973137" cy="1184275"/>
            <a:chOff x="7123399" y="961306"/>
            <a:chExt cx="972780" cy="1184660"/>
          </a:xfrm>
        </p:grpSpPr>
        <p:grpSp>
          <p:nvGrpSpPr>
            <p:cNvPr id="192" name="Google Shape;192;p23"/>
            <p:cNvGrpSpPr/>
            <p:nvPr/>
          </p:nvGrpSpPr>
          <p:grpSpPr>
            <a:xfrm>
              <a:off x="7123399" y="961306"/>
              <a:ext cx="972780" cy="949633"/>
              <a:chOff x="2979399" y="5279650"/>
              <a:chExt cx="972780" cy="949633"/>
            </a:xfrm>
          </p:grpSpPr>
          <p:sp>
            <p:nvSpPr>
              <p:cNvPr id="193" name="Google Shape;193;p23"/>
              <p:cNvSpPr/>
              <p:nvPr/>
            </p:nvSpPr>
            <p:spPr>
              <a:xfrm>
                <a:off x="2979399" y="5279650"/>
                <a:ext cx="972780" cy="949633"/>
              </a:xfrm>
              <a:prstGeom prst="ellipse">
                <a:avLst/>
              </a:prstGeom>
              <a:solidFill>
                <a:srgbClr val="CB075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194" name="Google Shape;194;p23"/>
              <p:cNvPicPr preferRelativeResize="0"/>
              <p:nvPr/>
            </p:nvPicPr>
            <p:blipFill rotWithShape="1">
              <a:blip r:embed="rId8">
                <a:alphaModFix/>
              </a:blip>
              <a:srcRect b="0" l="0" r="0" t="0"/>
              <a:stretch/>
            </p:blipFill>
            <p:spPr>
              <a:xfrm>
                <a:off x="3083546" y="5376905"/>
                <a:ext cx="764485" cy="816861"/>
              </a:xfrm>
              <a:prstGeom prst="rect">
                <a:avLst/>
              </a:prstGeom>
              <a:noFill/>
              <a:ln>
                <a:noFill/>
              </a:ln>
            </p:spPr>
          </p:pic>
        </p:grpSp>
        <p:sp>
          <p:nvSpPr>
            <p:cNvPr id="195" name="Google Shape;195;p23"/>
            <p:cNvSpPr txBox="1"/>
            <p:nvPr/>
          </p:nvSpPr>
          <p:spPr>
            <a:xfrm>
              <a:off x="7365025" y="1868967"/>
              <a:ext cx="511679"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dodo</a:t>
              </a:r>
              <a:endParaRPr/>
            </a:p>
          </p:txBody>
        </p:sp>
      </p:grpSp>
      <p:grpSp>
        <p:nvGrpSpPr>
          <p:cNvPr id="196" name="Google Shape;196;p23"/>
          <p:cNvGrpSpPr/>
          <p:nvPr/>
        </p:nvGrpSpPr>
        <p:grpSpPr>
          <a:xfrm>
            <a:off x="5065712" y="1747837"/>
            <a:ext cx="1287462" cy="1203325"/>
            <a:chOff x="2897680" y="3540151"/>
            <a:chExt cx="1288058" cy="1203235"/>
          </a:xfrm>
        </p:grpSpPr>
        <p:grpSp>
          <p:nvGrpSpPr>
            <p:cNvPr id="197" name="Google Shape;197;p23"/>
            <p:cNvGrpSpPr/>
            <p:nvPr/>
          </p:nvGrpSpPr>
          <p:grpSpPr>
            <a:xfrm>
              <a:off x="2897680" y="3540151"/>
              <a:ext cx="1288058" cy="949254"/>
              <a:chOff x="5364647" y="4236786"/>
              <a:chExt cx="1288058" cy="949254"/>
            </a:xfrm>
          </p:grpSpPr>
          <p:sp>
            <p:nvSpPr>
              <p:cNvPr id="198" name="Google Shape;198;p23"/>
              <p:cNvSpPr/>
              <p:nvPr/>
            </p:nvSpPr>
            <p:spPr>
              <a:xfrm>
                <a:off x="5521882" y="4236786"/>
                <a:ext cx="973588" cy="949254"/>
              </a:xfrm>
              <a:prstGeom prst="ellipse">
                <a:avLst/>
              </a:prstGeom>
              <a:solidFill>
                <a:srgbClr val="E5004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199" name="Google Shape;199;p23"/>
              <p:cNvPicPr preferRelativeResize="0"/>
              <p:nvPr/>
            </p:nvPicPr>
            <p:blipFill rotWithShape="1">
              <a:blip r:embed="rId9">
                <a:alphaModFix/>
              </a:blip>
              <a:srcRect b="0" l="0" r="0" t="0"/>
              <a:stretch/>
            </p:blipFill>
            <p:spPr>
              <a:xfrm>
                <a:off x="5364647" y="4381520"/>
                <a:ext cx="1288058" cy="636768"/>
              </a:xfrm>
              <a:prstGeom prst="rect">
                <a:avLst/>
              </a:prstGeom>
              <a:noFill/>
              <a:ln>
                <a:noFill/>
              </a:ln>
            </p:spPr>
          </p:pic>
        </p:grpSp>
        <p:sp>
          <p:nvSpPr>
            <p:cNvPr id="200" name="Google Shape;200;p23"/>
            <p:cNvSpPr txBox="1"/>
            <p:nvPr/>
          </p:nvSpPr>
          <p:spPr>
            <a:xfrm>
              <a:off x="3107654" y="4466387"/>
              <a:ext cx="920445"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javan tiger</a:t>
              </a:r>
              <a:endParaRPr/>
            </a:p>
          </p:txBody>
        </p:sp>
      </p:grpSp>
      <p:grpSp>
        <p:nvGrpSpPr>
          <p:cNvPr id="201" name="Google Shape;201;p23"/>
          <p:cNvGrpSpPr/>
          <p:nvPr/>
        </p:nvGrpSpPr>
        <p:grpSpPr>
          <a:xfrm>
            <a:off x="3519487" y="1825625"/>
            <a:ext cx="973137" cy="1254125"/>
            <a:chOff x="4891728" y="3429000"/>
            <a:chExt cx="972780" cy="1254504"/>
          </a:xfrm>
        </p:grpSpPr>
        <p:grpSp>
          <p:nvGrpSpPr>
            <p:cNvPr id="202" name="Google Shape;202;p23"/>
            <p:cNvGrpSpPr/>
            <p:nvPr/>
          </p:nvGrpSpPr>
          <p:grpSpPr>
            <a:xfrm>
              <a:off x="4891728" y="3429000"/>
              <a:ext cx="972780" cy="970481"/>
              <a:chOff x="762671" y="5223285"/>
              <a:chExt cx="972780" cy="970481"/>
            </a:xfrm>
          </p:grpSpPr>
          <p:sp>
            <p:nvSpPr>
              <p:cNvPr id="203" name="Google Shape;203;p23"/>
              <p:cNvSpPr/>
              <p:nvPr/>
            </p:nvSpPr>
            <p:spPr>
              <a:xfrm>
                <a:off x="762671" y="5245517"/>
                <a:ext cx="972780" cy="948024"/>
              </a:xfrm>
              <a:prstGeom prst="ellipse">
                <a:avLst/>
              </a:prstGeom>
              <a:solidFill>
                <a:srgbClr val="00928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204" name="Google Shape;204;p23"/>
              <p:cNvPicPr preferRelativeResize="0"/>
              <p:nvPr/>
            </p:nvPicPr>
            <p:blipFill rotWithShape="1">
              <a:blip r:embed="rId10">
                <a:alphaModFix/>
              </a:blip>
              <a:srcRect b="0" l="0" r="0" t="0"/>
              <a:stretch/>
            </p:blipFill>
            <p:spPr>
              <a:xfrm>
                <a:off x="896130" y="5223285"/>
                <a:ext cx="705862" cy="970481"/>
              </a:xfrm>
              <a:prstGeom prst="rect">
                <a:avLst/>
              </a:prstGeom>
              <a:noFill/>
              <a:ln>
                <a:noFill/>
              </a:ln>
            </p:spPr>
          </p:pic>
        </p:grpSp>
        <p:sp>
          <p:nvSpPr>
            <p:cNvPr id="205" name="Google Shape;205;p23"/>
            <p:cNvSpPr txBox="1"/>
            <p:nvPr/>
          </p:nvSpPr>
          <p:spPr>
            <a:xfrm>
              <a:off x="5148481" y="4406505"/>
              <a:ext cx="441146"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lion</a:t>
              </a:r>
              <a:endParaRPr/>
            </a:p>
          </p:txBody>
        </p:sp>
      </p:grpSp>
      <p:grpSp>
        <p:nvGrpSpPr>
          <p:cNvPr id="206" name="Google Shape;206;p23"/>
          <p:cNvGrpSpPr/>
          <p:nvPr/>
        </p:nvGrpSpPr>
        <p:grpSpPr>
          <a:xfrm>
            <a:off x="1801812" y="1814512"/>
            <a:ext cx="1392237" cy="1222375"/>
            <a:chOff x="1801430" y="1814513"/>
            <a:chExt cx="1393330" cy="1222441"/>
          </a:xfrm>
        </p:grpSpPr>
        <p:grpSp>
          <p:nvGrpSpPr>
            <p:cNvPr id="207" name="Google Shape;207;p23"/>
            <p:cNvGrpSpPr/>
            <p:nvPr/>
          </p:nvGrpSpPr>
          <p:grpSpPr>
            <a:xfrm>
              <a:off x="1801430" y="1814513"/>
              <a:ext cx="1393330" cy="1222441"/>
              <a:chOff x="6460710" y="3913155"/>
              <a:chExt cx="1392255" cy="1222734"/>
            </a:xfrm>
          </p:grpSpPr>
          <p:sp>
            <p:nvSpPr>
              <p:cNvPr id="208" name="Google Shape;208;p23"/>
              <p:cNvSpPr/>
              <p:nvPr/>
            </p:nvSpPr>
            <p:spPr>
              <a:xfrm>
                <a:off x="6689313" y="3913155"/>
                <a:ext cx="973150" cy="949604"/>
              </a:xfrm>
              <a:prstGeom prst="ellipse">
                <a:avLst/>
              </a:prstGeom>
              <a:solidFill>
                <a:srgbClr val="E6C8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209" name="Google Shape;209;p23"/>
              <p:cNvSpPr txBox="1"/>
              <p:nvPr/>
            </p:nvSpPr>
            <p:spPr>
              <a:xfrm>
                <a:off x="6460710" y="4858824"/>
                <a:ext cx="1392255" cy="2770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a:solidFill>
                      <a:schemeClr val="dk1"/>
                    </a:solidFill>
                    <a:latin typeface="Arial"/>
                    <a:ea typeface="Arial"/>
                    <a:cs typeface="Arial"/>
                    <a:sym typeface="Arial"/>
                  </a:rPr>
                  <a:t>Sabre-toothed cat</a:t>
                </a:r>
                <a:endParaRPr/>
              </a:p>
            </p:txBody>
          </p:sp>
        </p:grpSp>
        <p:pic>
          <p:nvPicPr>
            <p:cNvPr id="210" name="Google Shape;210;p23"/>
            <p:cNvPicPr preferRelativeResize="0"/>
            <p:nvPr/>
          </p:nvPicPr>
          <p:blipFill rotWithShape="1">
            <a:blip r:embed="rId11">
              <a:alphaModFix/>
            </a:blip>
            <a:srcRect b="0" l="0" r="0" t="0"/>
            <a:stretch/>
          </p:blipFill>
          <p:spPr>
            <a:xfrm>
              <a:off x="1903401" y="1982882"/>
              <a:ext cx="1237673" cy="65721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 name="Shape 51"/>
        <p:cNvGrpSpPr/>
        <p:nvPr/>
      </p:nvGrpSpPr>
      <p:grpSpPr>
        <a:xfrm>
          <a:off x="0" y="0"/>
          <a:ext cx="0" cy="0"/>
          <a:chOff x="0" y="0"/>
          <a:chExt cx="0" cy="0"/>
        </a:xfrm>
      </p:grpSpPr>
      <p:sp>
        <p:nvSpPr>
          <p:cNvPr id="52" name="Google Shape;52;p13"/>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b="1" i="0" lang="en-US" sz="4000" u="none">
                <a:solidFill>
                  <a:srgbClr val="1C1C1C"/>
                </a:solidFill>
                <a:latin typeface="Arial"/>
                <a:ea typeface="Arial"/>
                <a:cs typeface="Arial"/>
                <a:sym typeface="Arial"/>
              </a:rPr>
              <a:t>Animal Habitats</a:t>
            </a:r>
            <a:endParaRPr/>
          </a:p>
        </p:txBody>
      </p:sp>
      <p:sp>
        <p:nvSpPr>
          <p:cNvPr id="53" name="Google Shape;53;p13"/>
          <p:cNvSpPr txBox="1"/>
          <p:nvPr/>
        </p:nvSpPr>
        <p:spPr>
          <a:xfrm>
            <a:off x="755650" y="1195387"/>
            <a:ext cx="7632700" cy="698500"/>
          </a:xfrm>
          <a:prstGeom prst="rect">
            <a:avLst/>
          </a:prstGeom>
          <a:noFill/>
          <a:ln>
            <a:noFill/>
          </a:ln>
        </p:spPr>
        <p:txBody>
          <a:bodyPr anchorCtr="0" anchor="t" bIns="72000" lIns="0" spcFirstLastPara="1" rIns="0" wrap="square" tIns="72000">
            <a:no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A habitat is a natural environment that an animal lives in. A habitat provides animals with 3 important things:</a:t>
            </a:r>
            <a:endParaRPr/>
          </a:p>
        </p:txBody>
      </p:sp>
      <p:pic>
        <p:nvPicPr>
          <p:cNvPr id="54" name="Google Shape;54;p13"/>
          <p:cNvPicPr preferRelativeResize="0"/>
          <p:nvPr/>
        </p:nvPicPr>
        <p:blipFill rotWithShape="1">
          <a:blip r:embed="rId3">
            <a:alphaModFix/>
          </a:blip>
          <a:srcRect b="0" l="0" r="0" t="0"/>
          <a:stretch/>
        </p:blipFill>
        <p:spPr>
          <a:xfrm>
            <a:off x="1046162" y="1893887"/>
            <a:ext cx="6875462" cy="4240212"/>
          </a:xfrm>
          <a:prstGeom prst="rect">
            <a:avLst/>
          </a:prstGeom>
          <a:noFill/>
          <a:ln>
            <a:noFill/>
          </a:ln>
        </p:spPr>
      </p:pic>
      <p:sp>
        <p:nvSpPr>
          <p:cNvPr id="55" name="Google Shape;55;p13"/>
          <p:cNvSpPr txBox="1"/>
          <p:nvPr/>
        </p:nvSpPr>
        <p:spPr>
          <a:xfrm>
            <a:off x="1146175" y="1995487"/>
            <a:ext cx="3892550" cy="1049337"/>
          </a:xfrm>
          <a:prstGeom prst="rect">
            <a:avLst/>
          </a:prstGeom>
          <a:solidFill>
            <a:srgbClr val="FAF4D6"/>
          </a:solidFill>
          <a:ln>
            <a:noFill/>
          </a:ln>
        </p:spPr>
        <p:txBody>
          <a:bodyPr anchorCtr="0" anchor="t" bIns="108000" lIns="108000" spcFirstLastPara="1" rIns="108000" wrap="square" tIns="108000">
            <a:no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food;</a:t>
            </a:r>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shelter;</a:t>
            </a:r>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 safe place to raise their young.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p:nvPr>
            <p:ph type="title"/>
          </p:nvPr>
        </p:nvSpPr>
        <p:spPr>
          <a:xfrm>
            <a:off x="461962" y="763587"/>
            <a:ext cx="8220075" cy="971550"/>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4000"/>
              <a:buFont typeface="Arial"/>
              <a:buNone/>
            </a:pPr>
            <a:r>
              <a:rPr b="0" i="0" lang="en-US" sz="4000" u="none">
                <a:solidFill>
                  <a:srgbClr val="1C1C1C"/>
                </a:solidFill>
                <a:latin typeface="Arial"/>
                <a:ea typeface="Arial"/>
                <a:cs typeface="Arial"/>
                <a:sym typeface="Arial"/>
              </a:rPr>
              <a:t>Animal Habitats</a:t>
            </a:r>
            <a:br>
              <a:rPr b="1" i="0" lang="en-US" sz="4000" u="none">
                <a:solidFill>
                  <a:srgbClr val="1C1C1C"/>
                </a:solidFill>
                <a:latin typeface="Arial"/>
                <a:ea typeface="Arial"/>
                <a:cs typeface="Arial"/>
                <a:sym typeface="Arial"/>
              </a:rPr>
            </a:br>
            <a:endParaRPr/>
          </a:p>
        </p:txBody>
      </p:sp>
      <p:sp>
        <p:nvSpPr>
          <p:cNvPr id="61" name="Google Shape;61;p14"/>
          <p:cNvSpPr txBox="1"/>
          <p:nvPr/>
        </p:nvSpPr>
        <p:spPr>
          <a:xfrm>
            <a:off x="771525" y="1695450"/>
            <a:ext cx="7632700" cy="3698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Can you match the animal with their environment? </a:t>
            </a:r>
            <a:endParaRPr/>
          </a:p>
        </p:txBody>
      </p:sp>
      <p:sp>
        <p:nvSpPr>
          <p:cNvPr id="62" name="Google Shape;62;p14"/>
          <p:cNvSpPr/>
          <p:nvPr/>
        </p:nvSpPr>
        <p:spPr>
          <a:xfrm>
            <a:off x="519112" y="4286250"/>
            <a:ext cx="1981200" cy="1981200"/>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3" name="Google Shape;63;p14"/>
          <p:cNvSpPr/>
          <p:nvPr/>
        </p:nvSpPr>
        <p:spPr>
          <a:xfrm>
            <a:off x="2554287" y="4286250"/>
            <a:ext cx="1981200" cy="1981200"/>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4" name="Google Shape;64;p14"/>
          <p:cNvSpPr/>
          <p:nvPr/>
        </p:nvSpPr>
        <p:spPr>
          <a:xfrm>
            <a:off x="4587875" y="4286250"/>
            <a:ext cx="1981200" cy="1981200"/>
          </a:xfrm>
          <a:prstGeom prst="ellipse">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65" name="Google Shape;65;p14"/>
          <p:cNvSpPr/>
          <p:nvPr/>
        </p:nvSpPr>
        <p:spPr>
          <a:xfrm>
            <a:off x="6623050" y="4286250"/>
            <a:ext cx="1981200" cy="1981200"/>
          </a:xfrm>
          <a:prstGeom prst="ellipse">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66" name="Google Shape;66;p14"/>
          <p:cNvGrpSpPr/>
          <p:nvPr/>
        </p:nvGrpSpPr>
        <p:grpSpPr>
          <a:xfrm>
            <a:off x="519112" y="2136775"/>
            <a:ext cx="1981200" cy="1981200"/>
            <a:chOff x="523874" y="2181350"/>
            <a:chExt cx="1981200" cy="1981200"/>
          </a:xfrm>
        </p:grpSpPr>
        <p:sp>
          <p:nvSpPr>
            <p:cNvPr id="67" name="Google Shape;67;p14"/>
            <p:cNvSpPr/>
            <p:nvPr/>
          </p:nvSpPr>
          <p:spPr>
            <a:xfrm>
              <a:off x="523874" y="2181350"/>
              <a:ext cx="1981200" cy="1981200"/>
            </a:xfrm>
            <a:prstGeom prst="ellipse">
              <a:avLst/>
            </a:prstGeom>
            <a:solidFill>
              <a:srgbClr val="2CB6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68" name="Google Shape;68;p14"/>
            <p:cNvPicPr preferRelativeResize="0"/>
            <p:nvPr/>
          </p:nvPicPr>
          <p:blipFill rotWithShape="1">
            <a:blip r:embed="rId7">
              <a:alphaModFix/>
            </a:blip>
            <a:srcRect b="0" l="0" r="0" t="0"/>
            <a:stretch/>
          </p:blipFill>
          <p:spPr>
            <a:xfrm>
              <a:off x="609405" y="2448907"/>
              <a:ext cx="1800171" cy="1128180"/>
            </a:xfrm>
            <a:prstGeom prst="rect">
              <a:avLst/>
            </a:prstGeom>
            <a:noFill/>
            <a:ln>
              <a:noFill/>
            </a:ln>
          </p:spPr>
        </p:pic>
      </p:grpSp>
      <p:grpSp>
        <p:nvGrpSpPr>
          <p:cNvPr id="69" name="Google Shape;69;p14"/>
          <p:cNvGrpSpPr/>
          <p:nvPr/>
        </p:nvGrpSpPr>
        <p:grpSpPr>
          <a:xfrm>
            <a:off x="6623050" y="2181225"/>
            <a:ext cx="1981200" cy="1981200"/>
            <a:chOff x="6623050" y="2181350"/>
            <a:chExt cx="1981200" cy="1981200"/>
          </a:xfrm>
        </p:grpSpPr>
        <p:sp>
          <p:nvSpPr>
            <p:cNvPr id="70" name="Google Shape;70;p14"/>
            <p:cNvSpPr/>
            <p:nvPr/>
          </p:nvSpPr>
          <p:spPr>
            <a:xfrm>
              <a:off x="6623050" y="2181350"/>
              <a:ext cx="1981200" cy="1981200"/>
            </a:xfrm>
            <a:prstGeom prst="ellipse">
              <a:avLst/>
            </a:prstGeom>
            <a:solidFill>
              <a:srgbClr val="0175A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71" name="Google Shape;71;p14"/>
            <p:cNvPicPr preferRelativeResize="0"/>
            <p:nvPr/>
          </p:nvPicPr>
          <p:blipFill rotWithShape="1">
            <a:blip r:embed="rId8">
              <a:alphaModFix/>
            </a:blip>
            <a:srcRect b="0" l="0" r="0" t="0"/>
            <a:stretch/>
          </p:blipFill>
          <p:spPr>
            <a:xfrm>
              <a:off x="6763841" y="2651393"/>
              <a:ext cx="1587500" cy="1166834"/>
            </a:xfrm>
            <a:prstGeom prst="rect">
              <a:avLst/>
            </a:prstGeom>
            <a:noFill/>
            <a:ln>
              <a:noFill/>
            </a:ln>
          </p:spPr>
        </p:pic>
      </p:grpSp>
      <p:grpSp>
        <p:nvGrpSpPr>
          <p:cNvPr id="72" name="Google Shape;72;p14"/>
          <p:cNvGrpSpPr/>
          <p:nvPr/>
        </p:nvGrpSpPr>
        <p:grpSpPr>
          <a:xfrm>
            <a:off x="4589462" y="2181225"/>
            <a:ext cx="1981200" cy="2016125"/>
            <a:chOff x="4589992" y="2181350"/>
            <a:chExt cx="1981200" cy="2015749"/>
          </a:xfrm>
        </p:grpSpPr>
        <p:sp>
          <p:nvSpPr>
            <p:cNvPr id="73" name="Google Shape;73;p14"/>
            <p:cNvSpPr/>
            <p:nvPr/>
          </p:nvSpPr>
          <p:spPr>
            <a:xfrm>
              <a:off x="4589992" y="2181350"/>
              <a:ext cx="1981200" cy="1980831"/>
            </a:xfrm>
            <a:prstGeom prst="ellipse">
              <a:avLst/>
            </a:prstGeom>
            <a:solidFill>
              <a:srgbClr val="E8C4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74" name="Google Shape;74;p14"/>
            <p:cNvPicPr preferRelativeResize="0"/>
            <p:nvPr/>
          </p:nvPicPr>
          <p:blipFill rotWithShape="1">
            <a:blip r:embed="rId9">
              <a:alphaModFix/>
            </a:blip>
            <a:srcRect b="0" l="0" r="0" t="0"/>
            <a:stretch/>
          </p:blipFill>
          <p:spPr>
            <a:xfrm>
              <a:off x="4618566" y="2305600"/>
              <a:ext cx="1628808" cy="1891499"/>
            </a:xfrm>
            <a:prstGeom prst="rect">
              <a:avLst/>
            </a:prstGeom>
            <a:noFill/>
            <a:ln>
              <a:noFill/>
            </a:ln>
          </p:spPr>
        </p:pic>
      </p:grpSp>
      <p:sp>
        <p:nvSpPr>
          <p:cNvPr id="75" name="Google Shape;75;p14"/>
          <p:cNvSpPr txBox="1"/>
          <p:nvPr/>
        </p:nvSpPr>
        <p:spPr>
          <a:xfrm>
            <a:off x="755650" y="1690687"/>
            <a:ext cx="7632700" cy="3698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How have these animals adapted to their environment? </a:t>
            </a:r>
            <a:endParaRPr/>
          </a:p>
        </p:txBody>
      </p:sp>
      <p:grpSp>
        <p:nvGrpSpPr>
          <p:cNvPr id="76" name="Google Shape;76;p14"/>
          <p:cNvGrpSpPr/>
          <p:nvPr/>
        </p:nvGrpSpPr>
        <p:grpSpPr>
          <a:xfrm>
            <a:off x="2557462" y="2181225"/>
            <a:ext cx="1981200" cy="1981200"/>
            <a:chOff x="2556933" y="2181350"/>
            <a:chExt cx="1981200" cy="1981200"/>
          </a:xfrm>
        </p:grpSpPr>
        <p:sp>
          <p:nvSpPr>
            <p:cNvPr id="77" name="Google Shape;77;p14"/>
            <p:cNvSpPr/>
            <p:nvPr/>
          </p:nvSpPr>
          <p:spPr>
            <a:xfrm>
              <a:off x="2556933" y="2181350"/>
              <a:ext cx="1981200" cy="1981200"/>
            </a:xfrm>
            <a:prstGeom prst="ellipse">
              <a:avLst/>
            </a:prstGeom>
            <a:solidFill>
              <a:srgbClr val="C9075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78" name="Google Shape;78;p14"/>
            <p:cNvPicPr preferRelativeResize="0"/>
            <p:nvPr/>
          </p:nvPicPr>
          <p:blipFill rotWithShape="1">
            <a:blip r:embed="rId10">
              <a:alphaModFix/>
            </a:blip>
            <a:srcRect b="0" l="0" r="0" t="0"/>
            <a:stretch/>
          </p:blipFill>
          <p:spPr>
            <a:xfrm>
              <a:off x="2746815" y="2332420"/>
              <a:ext cx="1498159" cy="158987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5"/>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900"/>
              <a:buFont typeface="Arial"/>
              <a:buNone/>
            </a:pPr>
            <a:r>
              <a:rPr b="1" i="0" lang="en-US" sz="3900" u="none">
                <a:solidFill>
                  <a:srgbClr val="1C1C1C"/>
                </a:solidFill>
                <a:latin typeface="Arial"/>
                <a:ea typeface="Arial"/>
                <a:cs typeface="Arial"/>
                <a:sym typeface="Arial"/>
              </a:rPr>
              <a:t>What Do Frogs Need in a Habitat?</a:t>
            </a:r>
            <a:endParaRPr/>
          </a:p>
        </p:txBody>
      </p:sp>
      <p:sp>
        <p:nvSpPr>
          <p:cNvPr id="84" name="Google Shape;84;p15"/>
          <p:cNvSpPr txBox="1"/>
          <p:nvPr/>
        </p:nvSpPr>
        <p:spPr>
          <a:xfrm>
            <a:off x="4572000" y="1473200"/>
            <a:ext cx="3816350" cy="2959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9285"/>
              </a:buClr>
              <a:buSzPts val="2340"/>
              <a:buFont typeface="Arial"/>
              <a:buChar char="•"/>
            </a:pPr>
            <a:r>
              <a:rPr b="1" i="0" lang="en-US" sz="1800" u="none">
                <a:solidFill>
                  <a:srgbClr val="009285"/>
                </a:solidFill>
                <a:latin typeface="Arial"/>
                <a:ea typeface="Arial"/>
                <a:cs typeface="Arial"/>
                <a:sym typeface="Arial"/>
              </a:rPr>
              <a:t>Food</a:t>
            </a:r>
            <a:r>
              <a:rPr b="1" i="0"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 such as flies, cockroaches and spiders are caught on the frog’s long, sticky tongue. Bigger frogs can eat bigger animals, like mice and birds.</a:t>
            </a:r>
            <a:endParaRPr b="0" i="0" sz="1600" u="none">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rgbClr val="C9085B"/>
              </a:buClr>
              <a:buSzPts val="1800"/>
              <a:buFont typeface="Noto Sans Symbols"/>
              <a:buChar char="∙"/>
            </a:pPr>
            <a:r>
              <a:rPr b="1" i="0" lang="en-US" sz="1800" u="none">
                <a:solidFill>
                  <a:srgbClr val="C9085B"/>
                </a:solidFill>
                <a:latin typeface="Arial"/>
                <a:ea typeface="Arial"/>
                <a:cs typeface="Arial"/>
                <a:sym typeface="Arial"/>
              </a:rPr>
              <a:t>Camouflage</a:t>
            </a:r>
            <a:r>
              <a:rPr b="0" i="0" lang="en-US" sz="1800" u="none">
                <a:solidFill>
                  <a:schemeClr val="dk1"/>
                </a:solidFill>
                <a:latin typeface="Arial"/>
                <a:ea typeface="Arial"/>
                <a:cs typeface="Arial"/>
                <a:sym typeface="Arial"/>
              </a:rPr>
              <a:t>, so that they are less visible to predators, such as otters, birds and fish. </a:t>
            </a:r>
            <a:endParaRPr/>
          </a:p>
          <a:p>
            <a:pPr indent="-342900" lvl="0" marL="342900" marR="0" rtl="0" algn="l">
              <a:lnSpc>
                <a:spcPct val="107000"/>
              </a:lnSpc>
              <a:spcBef>
                <a:spcPts val="0"/>
              </a:spcBef>
              <a:spcAft>
                <a:spcPts val="0"/>
              </a:spcAft>
              <a:buClr>
                <a:srgbClr val="4A3582"/>
              </a:buClr>
              <a:buSzPts val="1800"/>
              <a:buFont typeface="Noto Sans Symbols"/>
              <a:buChar char="∙"/>
            </a:pPr>
            <a:r>
              <a:rPr b="1" i="0" lang="en-US" sz="1800" u="none">
                <a:solidFill>
                  <a:srgbClr val="4A3582"/>
                </a:solidFill>
                <a:latin typeface="Arial"/>
                <a:ea typeface="Arial"/>
                <a:cs typeface="Arial"/>
                <a:sym typeface="Arial"/>
              </a:rPr>
              <a:t>Water </a:t>
            </a:r>
            <a:r>
              <a:rPr b="0" i="0" lang="en-US" sz="1800" u="none">
                <a:solidFill>
                  <a:schemeClr val="dk1"/>
                </a:solidFill>
                <a:latin typeface="Arial"/>
                <a:ea typeface="Arial"/>
                <a:cs typeface="Arial"/>
                <a:sym typeface="Arial"/>
              </a:rPr>
              <a:t>is needed for drinking and for laying their eggs in. </a:t>
            </a:r>
            <a:endParaRPr/>
          </a:p>
        </p:txBody>
      </p:sp>
      <p:sp>
        <p:nvSpPr>
          <p:cNvPr id="85" name="Google Shape;85;p15"/>
          <p:cNvSpPr txBox="1"/>
          <p:nvPr/>
        </p:nvSpPr>
        <p:spPr>
          <a:xfrm>
            <a:off x="4572000" y="4735512"/>
            <a:ext cx="3816350" cy="1381125"/>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This means…</a:t>
            </a:r>
            <a:endParaRPr/>
          </a:p>
          <a:p>
            <a:pPr indent="0" lvl="0" marL="0" marR="0" rtl="0" algn="l">
              <a:lnSpc>
                <a:spcPct val="107000"/>
              </a:lnSpc>
              <a:spcBef>
                <a:spcPts val="8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frogs are best suited to living in places where there is water, such as near a pond or lake.</a:t>
            </a:r>
            <a:endParaRPr/>
          </a:p>
        </p:txBody>
      </p:sp>
      <p:grpSp>
        <p:nvGrpSpPr>
          <p:cNvPr id="86" name="Google Shape;86;p15"/>
          <p:cNvGrpSpPr/>
          <p:nvPr/>
        </p:nvGrpSpPr>
        <p:grpSpPr>
          <a:xfrm>
            <a:off x="755650" y="1473200"/>
            <a:ext cx="2146300" cy="2146300"/>
            <a:chOff x="523874" y="2181350"/>
            <a:chExt cx="1981200" cy="1981200"/>
          </a:xfrm>
        </p:grpSpPr>
        <p:sp>
          <p:nvSpPr>
            <p:cNvPr id="87" name="Google Shape;87;p15"/>
            <p:cNvSpPr/>
            <p:nvPr/>
          </p:nvSpPr>
          <p:spPr>
            <a:xfrm>
              <a:off x="523874" y="2181350"/>
              <a:ext cx="1981200" cy="1981200"/>
            </a:xfrm>
            <a:prstGeom prst="ellipse">
              <a:avLst/>
            </a:prstGeom>
            <a:solidFill>
              <a:srgbClr val="2CB6B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88" name="Google Shape;88;p15"/>
            <p:cNvPicPr preferRelativeResize="0"/>
            <p:nvPr/>
          </p:nvPicPr>
          <p:blipFill rotWithShape="1">
            <a:blip r:embed="rId3">
              <a:alphaModFix/>
            </a:blip>
            <a:srcRect b="0" l="0" r="0" t="0"/>
            <a:stretch/>
          </p:blipFill>
          <p:spPr>
            <a:xfrm>
              <a:off x="609405" y="2448907"/>
              <a:ext cx="1800171" cy="1128180"/>
            </a:xfrm>
            <a:prstGeom prst="rect">
              <a:avLst/>
            </a:prstGeom>
            <a:noFill/>
            <a:ln>
              <a:noFill/>
            </a:ln>
          </p:spPr>
        </p:pic>
      </p:grpSp>
      <p:sp>
        <p:nvSpPr>
          <p:cNvPr id="89" name="Google Shape;89;p15"/>
          <p:cNvSpPr/>
          <p:nvPr/>
        </p:nvSpPr>
        <p:spPr>
          <a:xfrm>
            <a:off x="2028825" y="2497137"/>
            <a:ext cx="2439987" cy="2759075"/>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90" name="Google Shape;90;p15"/>
          <p:cNvSpPr/>
          <p:nvPr/>
        </p:nvSpPr>
        <p:spPr>
          <a:xfrm>
            <a:off x="1112837" y="5368925"/>
            <a:ext cx="3057525" cy="7239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predator: </a:t>
            </a:r>
            <a:r>
              <a:rPr b="0" i="0" lang="en-US" sz="1800" u="none">
                <a:solidFill>
                  <a:srgbClr val="FFFFFF"/>
                </a:solidFill>
                <a:latin typeface="Arial"/>
                <a:ea typeface="Arial"/>
                <a:cs typeface="Arial"/>
                <a:sym typeface="Arial"/>
              </a:rPr>
              <a:t>an animal that hunts other animals.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xEl>
                                              <p:pRg end="0" st="0"/>
                                            </p:txEl>
                                          </p:spTgt>
                                        </p:tgtEl>
                                        <p:attrNameLst>
                                          <p:attrName>style.visibility</p:attrName>
                                        </p:attrNameLst>
                                      </p:cBhvr>
                                      <p:to>
                                        <p:strVal val="visible"/>
                                      </p:to>
                                    </p:set>
                                    <p:animEffect filter="fade" transition="in">
                                      <p:cBhvr>
                                        <p:cTn dur="500"/>
                                        <p:tgtEl>
                                          <p:spTgt spid="8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84">
                                            <p:txEl>
                                              <p:pRg end="1" st="1"/>
                                            </p:txEl>
                                          </p:spTgt>
                                        </p:tgtEl>
                                        <p:attrNameLst>
                                          <p:attrName>style.visibility</p:attrName>
                                        </p:attrNameLst>
                                      </p:cBhvr>
                                      <p:to>
                                        <p:strVal val="visible"/>
                                      </p:to>
                                    </p:set>
                                    <p:animEffect filter="fade" transition="in">
                                      <p:cBhvr>
                                        <p:cTn dur="500"/>
                                        <p:tgtEl>
                                          <p:spTgt spid="8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84">
                                            <p:txEl>
                                              <p:pRg end="2" st="2"/>
                                            </p:txEl>
                                          </p:spTgt>
                                        </p:tgtEl>
                                        <p:attrNameLst>
                                          <p:attrName>style.visibility</p:attrName>
                                        </p:attrNameLst>
                                      </p:cBhvr>
                                      <p:to>
                                        <p:strVal val="visible"/>
                                      </p:to>
                                    </p:set>
                                    <p:animEffect filter="fade" transition="in">
                                      <p:cBhvr>
                                        <p:cTn dur="500"/>
                                        <p:tgtEl>
                                          <p:spTgt spid="84">
                                            <p:txEl>
                                              <p:pRg end="2" st="2"/>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6"/>
          <p:cNvSpPr/>
          <p:nvPr>
            <p:ph type="title"/>
          </p:nvPr>
        </p:nvSpPr>
        <p:spPr>
          <a:xfrm>
            <a:off x="461962" y="6572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4000"/>
              <a:buFont typeface="Arial"/>
              <a:buNone/>
            </a:pPr>
            <a:r>
              <a:rPr b="1" i="0" lang="en-US" sz="4000" u="none">
                <a:solidFill>
                  <a:srgbClr val="1C1C1C"/>
                </a:solidFill>
                <a:latin typeface="Arial"/>
                <a:ea typeface="Arial"/>
                <a:cs typeface="Arial"/>
                <a:sym typeface="Arial"/>
              </a:rPr>
              <a:t>What Do Polar Bears Need </a:t>
            </a:r>
            <a:br>
              <a:rPr b="1" i="0" lang="en-US" sz="4000" u="none">
                <a:solidFill>
                  <a:srgbClr val="1C1C1C"/>
                </a:solidFill>
                <a:latin typeface="Arial"/>
                <a:ea typeface="Arial"/>
                <a:cs typeface="Arial"/>
                <a:sym typeface="Arial"/>
              </a:rPr>
            </a:br>
            <a:r>
              <a:rPr b="1" i="0" lang="en-US" sz="4000" u="none">
                <a:solidFill>
                  <a:srgbClr val="1C1C1C"/>
                </a:solidFill>
                <a:latin typeface="Arial"/>
                <a:ea typeface="Arial"/>
                <a:cs typeface="Arial"/>
                <a:sym typeface="Arial"/>
              </a:rPr>
              <a:t>in a Habitat?</a:t>
            </a:r>
            <a:endParaRPr/>
          </a:p>
        </p:txBody>
      </p:sp>
      <p:sp>
        <p:nvSpPr>
          <p:cNvPr id="96" name="Google Shape;96;p16"/>
          <p:cNvSpPr txBox="1"/>
          <p:nvPr/>
        </p:nvSpPr>
        <p:spPr>
          <a:xfrm>
            <a:off x="520700" y="1922462"/>
            <a:ext cx="4302125" cy="295751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9285"/>
              </a:buClr>
              <a:buSzPts val="2322"/>
              <a:buFont typeface="Arial"/>
              <a:buChar char="•"/>
            </a:pPr>
            <a:r>
              <a:rPr b="1" i="0" lang="en-US" sz="1800" u="none">
                <a:solidFill>
                  <a:srgbClr val="009285"/>
                </a:solidFill>
                <a:latin typeface="Arial"/>
                <a:ea typeface="Arial"/>
                <a:cs typeface="Arial"/>
                <a:sym typeface="Arial"/>
              </a:rPr>
              <a:t>Food</a:t>
            </a:r>
            <a:r>
              <a:rPr b="0" i="0" lang="en-US" sz="1800" u="none">
                <a:solidFill>
                  <a:schemeClr val="dk1"/>
                </a:solidFill>
                <a:latin typeface="Arial"/>
                <a:ea typeface="Arial"/>
                <a:cs typeface="Arial"/>
                <a:sym typeface="Arial"/>
              </a:rPr>
              <a:t>, such as seals, reindeer and fish.</a:t>
            </a:r>
            <a:r>
              <a:rPr b="0" i="0" lang="en-US" sz="16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They can even use their sense of smell to find seals hiding under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the snow.</a:t>
            </a:r>
            <a:endParaRPr b="0" i="0" sz="1600" u="none">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rgbClr val="C9085B"/>
              </a:buClr>
              <a:buSzPts val="1800"/>
              <a:buFont typeface="Noto Sans Symbols"/>
              <a:buChar char="∙"/>
            </a:pPr>
            <a:r>
              <a:rPr b="1" i="0" lang="en-US" sz="1800" u="none">
                <a:solidFill>
                  <a:srgbClr val="C9085B"/>
                </a:solidFill>
                <a:latin typeface="Arial"/>
                <a:ea typeface="Arial"/>
                <a:cs typeface="Arial"/>
                <a:sym typeface="Arial"/>
              </a:rPr>
              <a:t>Camouflage</a:t>
            </a:r>
            <a:r>
              <a:rPr b="0" i="0" lang="en-US" sz="1800" u="none">
                <a:solidFill>
                  <a:schemeClr val="dk1"/>
                </a:solidFill>
                <a:latin typeface="Arial"/>
                <a:ea typeface="Arial"/>
                <a:cs typeface="Arial"/>
                <a:sym typeface="Arial"/>
              </a:rPr>
              <a:t>, so that they are harder to spot. Their see-through fur reflects the white of the snow around them and lets them blend in. </a:t>
            </a:r>
            <a:endParaRPr/>
          </a:p>
          <a:p>
            <a:pPr indent="-342900" lvl="0" marL="342900" marR="0" rtl="0" algn="l">
              <a:lnSpc>
                <a:spcPct val="107000"/>
              </a:lnSpc>
              <a:spcBef>
                <a:spcPts val="0"/>
              </a:spcBef>
              <a:spcAft>
                <a:spcPts val="0"/>
              </a:spcAft>
              <a:buClr>
                <a:srgbClr val="4A3582"/>
              </a:buClr>
              <a:buSzPts val="1800"/>
              <a:buFont typeface="Noto Sans Symbols"/>
              <a:buChar char="∙"/>
            </a:pPr>
            <a:r>
              <a:rPr b="1" i="0" lang="en-US" sz="1800" u="none">
                <a:solidFill>
                  <a:srgbClr val="4A3582"/>
                </a:solidFill>
                <a:latin typeface="Arial"/>
                <a:ea typeface="Arial"/>
                <a:cs typeface="Arial"/>
                <a:sym typeface="Arial"/>
              </a:rPr>
              <a:t>Sea ice </a:t>
            </a:r>
            <a:r>
              <a:rPr b="0" i="0" lang="en-US" sz="1800" u="none">
                <a:solidFill>
                  <a:srgbClr val="1C1C1C"/>
                </a:solidFill>
                <a:latin typeface="Arial"/>
                <a:ea typeface="Arial"/>
                <a:cs typeface="Arial"/>
                <a:sym typeface="Arial"/>
              </a:rPr>
              <a:t>for hunting on, living on and breeding on.</a:t>
            </a:r>
            <a:endParaRPr/>
          </a:p>
        </p:txBody>
      </p:sp>
      <p:sp>
        <p:nvSpPr>
          <p:cNvPr id="97" name="Google Shape;97;p16"/>
          <p:cNvSpPr txBox="1"/>
          <p:nvPr/>
        </p:nvSpPr>
        <p:spPr>
          <a:xfrm>
            <a:off x="671512" y="5192712"/>
            <a:ext cx="3900487" cy="1084262"/>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This means…</a:t>
            </a:r>
            <a:endParaRPr/>
          </a:p>
          <a:p>
            <a:pPr indent="0" lvl="0" marL="0" marR="0" rtl="0" algn="l">
              <a:lnSpc>
                <a:spcPct val="107000"/>
              </a:lnSpc>
              <a:spcBef>
                <a:spcPts val="8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polar bears are best suited to living in the Arctic Circle.</a:t>
            </a:r>
            <a:endParaRPr/>
          </a:p>
        </p:txBody>
      </p:sp>
      <p:sp>
        <p:nvSpPr>
          <p:cNvPr id="98" name="Google Shape;98;p16"/>
          <p:cNvSpPr/>
          <p:nvPr/>
        </p:nvSpPr>
        <p:spPr>
          <a:xfrm>
            <a:off x="4903787" y="1825625"/>
            <a:ext cx="3484562" cy="3206750"/>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grpSp>
        <p:nvGrpSpPr>
          <p:cNvPr id="99" name="Google Shape;99;p16"/>
          <p:cNvGrpSpPr/>
          <p:nvPr/>
        </p:nvGrpSpPr>
        <p:grpSpPr>
          <a:xfrm>
            <a:off x="6407150" y="4111625"/>
            <a:ext cx="1981200" cy="1981200"/>
            <a:chOff x="2556933" y="2181350"/>
            <a:chExt cx="1981200" cy="1981200"/>
          </a:xfrm>
        </p:grpSpPr>
        <p:sp>
          <p:nvSpPr>
            <p:cNvPr id="100" name="Google Shape;100;p16"/>
            <p:cNvSpPr/>
            <p:nvPr/>
          </p:nvSpPr>
          <p:spPr>
            <a:xfrm>
              <a:off x="2556933" y="2181350"/>
              <a:ext cx="1981200" cy="1981200"/>
            </a:xfrm>
            <a:prstGeom prst="ellipse">
              <a:avLst/>
            </a:prstGeom>
            <a:solidFill>
              <a:srgbClr val="C9075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pic>
          <p:nvPicPr>
            <p:cNvPr id="101" name="Google Shape;101;p16"/>
            <p:cNvPicPr preferRelativeResize="0"/>
            <p:nvPr/>
          </p:nvPicPr>
          <p:blipFill rotWithShape="1">
            <a:blip r:embed="rId4">
              <a:alphaModFix/>
            </a:blip>
            <a:srcRect b="0" l="0" r="0" t="0"/>
            <a:stretch/>
          </p:blipFill>
          <p:spPr>
            <a:xfrm>
              <a:off x="2746815" y="2332420"/>
              <a:ext cx="1498159" cy="158987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500"/>
                                        <p:tgtEl>
                                          <p:spTgt spid="9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animEffect filter="fade" transition="in">
                                      <p:cBhvr>
                                        <p:cTn dur="500"/>
                                        <p:tgtEl>
                                          <p:spTgt spid="9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animEffect filter="fade" transition="in">
                                      <p:cBhvr>
                                        <p:cTn dur="500"/>
                                        <p:tgtEl>
                                          <p:spTgt spid="96">
                                            <p:txEl>
                                              <p:pRg end="2" st="2"/>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7"/>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900"/>
              <a:buFont typeface="Arial"/>
              <a:buNone/>
            </a:pPr>
            <a:r>
              <a:rPr b="1" i="0" lang="en-US" sz="3900" u="none">
                <a:solidFill>
                  <a:srgbClr val="1C1C1C"/>
                </a:solidFill>
                <a:latin typeface="Arial"/>
                <a:ea typeface="Arial"/>
                <a:cs typeface="Arial"/>
                <a:sym typeface="Arial"/>
              </a:rPr>
              <a:t>What Do Birds Need in a Habitat? </a:t>
            </a:r>
            <a:endParaRPr/>
          </a:p>
        </p:txBody>
      </p:sp>
      <p:sp>
        <p:nvSpPr>
          <p:cNvPr id="107" name="Google Shape;107;p17"/>
          <p:cNvSpPr txBox="1"/>
          <p:nvPr/>
        </p:nvSpPr>
        <p:spPr>
          <a:xfrm>
            <a:off x="4945062" y="1558925"/>
            <a:ext cx="3656012" cy="18700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rgbClr val="009285"/>
              </a:buClr>
              <a:buSzPts val="1800"/>
              <a:buFont typeface="Noto Sans Symbols"/>
              <a:buChar char="∙"/>
            </a:pPr>
            <a:r>
              <a:rPr b="1" i="0" lang="en-US" sz="1800" u="none">
                <a:solidFill>
                  <a:srgbClr val="009285"/>
                </a:solidFill>
                <a:latin typeface="Arial"/>
                <a:ea typeface="Arial"/>
                <a:cs typeface="Arial"/>
                <a:sym typeface="Arial"/>
              </a:rPr>
              <a:t>Food</a:t>
            </a:r>
            <a:r>
              <a:rPr b="0" i="0" lang="en-US" sz="1800" u="none">
                <a:solidFill>
                  <a:schemeClr val="dk1"/>
                </a:solidFill>
                <a:latin typeface="Arial"/>
                <a:ea typeface="Arial"/>
                <a:cs typeface="Arial"/>
                <a:sym typeface="Arial"/>
              </a:rPr>
              <a:t>, such as berries, worms and small insects.</a:t>
            </a:r>
            <a:endParaRPr b="0" i="0" sz="1600" u="none">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rgbClr val="C9085B"/>
              </a:buClr>
              <a:buSzPts val="1800"/>
              <a:buFont typeface="Noto Sans Symbols"/>
              <a:buChar char="∙"/>
            </a:pPr>
            <a:r>
              <a:rPr b="1" i="0" lang="en-US" sz="1800" u="none">
                <a:solidFill>
                  <a:srgbClr val="C9085B"/>
                </a:solidFill>
                <a:latin typeface="Arial"/>
                <a:ea typeface="Arial"/>
                <a:cs typeface="Arial"/>
                <a:sym typeface="Arial"/>
              </a:rPr>
              <a:t>Camouflage</a:t>
            </a:r>
            <a:r>
              <a:rPr b="0" i="0" lang="en-US" sz="1800" u="none">
                <a:solidFill>
                  <a:schemeClr val="dk1"/>
                </a:solidFill>
                <a:latin typeface="Arial"/>
                <a:ea typeface="Arial"/>
                <a:cs typeface="Arial"/>
                <a:sym typeface="Arial"/>
              </a:rPr>
              <a:t>, so that they are less visible to predators.</a:t>
            </a:r>
            <a:endParaRPr b="0" i="0" sz="1600" u="none">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rgbClr val="4A3582"/>
              </a:buClr>
              <a:buSzPts val="1800"/>
              <a:buFont typeface="Noto Sans Symbols"/>
              <a:buChar char="∙"/>
            </a:pPr>
            <a:r>
              <a:rPr b="1" i="0" lang="en-US" sz="1800" u="none">
                <a:solidFill>
                  <a:srgbClr val="4A3582"/>
                </a:solidFill>
                <a:latin typeface="Arial"/>
                <a:ea typeface="Arial"/>
                <a:cs typeface="Arial"/>
                <a:sym typeface="Arial"/>
              </a:rPr>
              <a:t>Materials</a:t>
            </a:r>
            <a:r>
              <a:rPr b="0" i="0" lang="en-US" sz="1800" u="none">
                <a:solidFill>
                  <a:schemeClr val="dk1"/>
                </a:solidFill>
                <a:latin typeface="Arial"/>
                <a:ea typeface="Arial"/>
                <a:cs typeface="Arial"/>
                <a:sym typeface="Arial"/>
              </a:rPr>
              <a:t> </a:t>
            </a:r>
            <a:r>
              <a:rPr b="0" i="0" lang="en-US" sz="1800" u="none">
                <a:solidFill>
                  <a:srgbClr val="1C1C1C"/>
                </a:solidFill>
                <a:latin typeface="Arial"/>
                <a:ea typeface="Arial"/>
                <a:cs typeface="Arial"/>
                <a:sym typeface="Arial"/>
              </a:rPr>
              <a:t>for nest-building, such as twigs and leaves.</a:t>
            </a:r>
            <a:endParaRPr/>
          </a:p>
        </p:txBody>
      </p:sp>
      <p:pic>
        <p:nvPicPr>
          <p:cNvPr id="108" name="Google Shape;108;p17"/>
          <p:cNvPicPr preferRelativeResize="0"/>
          <p:nvPr/>
        </p:nvPicPr>
        <p:blipFill rotWithShape="1">
          <a:blip r:embed="rId3">
            <a:alphaModFix/>
          </a:blip>
          <a:srcRect b="0" l="0" r="0" t="0"/>
          <a:stretch/>
        </p:blipFill>
        <p:spPr>
          <a:xfrm>
            <a:off x="755650" y="1473200"/>
            <a:ext cx="3489325" cy="3533775"/>
          </a:xfrm>
          <a:prstGeom prst="rect">
            <a:avLst/>
          </a:prstGeom>
          <a:noFill/>
          <a:ln>
            <a:noFill/>
          </a:ln>
        </p:spPr>
      </p:pic>
      <p:pic>
        <p:nvPicPr>
          <p:cNvPr id="109" name="Google Shape;109;p17"/>
          <p:cNvPicPr preferRelativeResize="0"/>
          <p:nvPr/>
        </p:nvPicPr>
        <p:blipFill rotWithShape="1">
          <a:blip r:embed="rId4">
            <a:alphaModFix/>
          </a:blip>
          <a:srcRect b="0" l="0" r="0" t="0"/>
          <a:stretch/>
        </p:blipFill>
        <p:spPr>
          <a:xfrm>
            <a:off x="2649537" y="3405187"/>
            <a:ext cx="2697162" cy="2903537"/>
          </a:xfrm>
          <a:prstGeom prst="rect">
            <a:avLst/>
          </a:prstGeom>
          <a:noFill/>
          <a:ln>
            <a:noFill/>
          </a:ln>
        </p:spPr>
      </p:pic>
      <p:sp>
        <p:nvSpPr>
          <p:cNvPr id="110" name="Google Shape;110;p17"/>
          <p:cNvSpPr txBox="1"/>
          <p:nvPr/>
        </p:nvSpPr>
        <p:spPr>
          <a:xfrm>
            <a:off x="4945062" y="3514725"/>
            <a:ext cx="3373437" cy="16764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This means…</a:t>
            </a:r>
            <a:endParaRPr/>
          </a:p>
          <a:p>
            <a:pPr indent="0" lvl="0" marL="0" marR="0" rtl="0" algn="l">
              <a:lnSpc>
                <a:spcPct val="107000"/>
              </a:lnSpc>
              <a:spcBef>
                <a:spcPts val="8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birds are best suited to living in places where there are plenty of trees, such as woods, gardens and parks.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
                                            <p:txEl>
                                              <p:pRg end="0" st="0"/>
                                            </p:txEl>
                                          </p:spTgt>
                                        </p:tgtEl>
                                        <p:attrNameLst>
                                          <p:attrName>style.visibility</p:attrName>
                                        </p:attrNameLst>
                                      </p:cBhvr>
                                      <p:to>
                                        <p:strVal val="visible"/>
                                      </p:to>
                                    </p:set>
                                    <p:animEffect filter="fade" transition="in">
                                      <p:cBhvr>
                                        <p:cTn dur="500"/>
                                        <p:tgtEl>
                                          <p:spTgt spid="10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7">
                                            <p:txEl>
                                              <p:pRg end="1" st="1"/>
                                            </p:txEl>
                                          </p:spTgt>
                                        </p:tgtEl>
                                        <p:attrNameLst>
                                          <p:attrName>style.visibility</p:attrName>
                                        </p:attrNameLst>
                                      </p:cBhvr>
                                      <p:to>
                                        <p:strVal val="visible"/>
                                      </p:to>
                                    </p:set>
                                    <p:animEffect filter="fade" transition="in">
                                      <p:cBhvr>
                                        <p:cTn dur="500"/>
                                        <p:tgtEl>
                                          <p:spTgt spid="10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7">
                                            <p:txEl>
                                              <p:pRg end="2" st="2"/>
                                            </p:txEl>
                                          </p:spTgt>
                                        </p:tgtEl>
                                        <p:attrNameLst>
                                          <p:attrName>style.visibility</p:attrName>
                                        </p:attrNameLst>
                                      </p:cBhvr>
                                      <p:to>
                                        <p:strVal val="visible"/>
                                      </p:to>
                                    </p:set>
                                    <p:animEffect filter="fade" transition="in">
                                      <p:cBhvr>
                                        <p:cTn dur="500"/>
                                        <p:tgtEl>
                                          <p:spTgt spid="107">
                                            <p:txEl>
                                              <p:pRg end="2" st="2"/>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Google Shape;115;p18"/>
          <p:cNvPicPr preferRelativeResize="0"/>
          <p:nvPr/>
        </p:nvPicPr>
        <p:blipFill rotWithShape="1">
          <a:blip r:embed="rId3">
            <a:alphaModFix/>
          </a:blip>
          <a:srcRect b="0" l="0" r="0" t="4747"/>
          <a:stretch/>
        </p:blipFill>
        <p:spPr>
          <a:xfrm>
            <a:off x="755650" y="1370012"/>
            <a:ext cx="7632700" cy="4875212"/>
          </a:xfrm>
          <a:prstGeom prst="rect">
            <a:avLst/>
          </a:prstGeom>
          <a:noFill/>
          <a:ln>
            <a:noFill/>
          </a:ln>
        </p:spPr>
      </p:pic>
      <p:sp>
        <p:nvSpPr>
          <p:cNvPr id="116" name="Google Shape;116;p18"/>
          <p:cNvSpPr/>
          <p:nvPr>
            <p:ph type="title"/>
          </p:nvPr>
        </p:nvSpPr>
        <p:spPr>
          <a:xfrm>
            <a:off x="461962" y="76517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900"/>
              <a:buFont typeface="Arial"/>
              <a:buNone/>
            </a:pPr>
            <a:r>
              <a:rPr b="1" i="0" lang="en-US" sz="3900" u="none">
                <a:solidFill>
                  <a:srgbClr val="1C1C1C"/>
                </a:solidFill>
                <a:latin typeface="Arial"/>
                <a:ea typeface="Arial"/>
                <a:cs typeface="Arial"/>
                <a:sym typeface="Arial"/>
              </a:rPr>
              <a:t>What Do Lions Need in a Habitat?</a:t>
            </a:r>
            <a:br>
              <a:rPr b="1" i="0" lang="en-US" sz="4000" u="none">
                <a:solidFill>
                  <a:srgbClr val="1C1C1C"/>
                </a:solidFill>
                <a:latin typeface="Arial"/>
                <a:ea typeface="Arial"/>
                <a:cs typeface="Arial"/>
                <a:sym typeface="Arial"/>
              </a:rPr>
            </a:br>
            <a:endParaRPr/>
          </a:p>
        </p:txBody>
      </p:sp>
      <p:pic>
        <p:nvPicPr>
          <p:cNvPr id="117" name="Google Shape;117;p18"/>
          <p:cNvPicPr preferRelativeResize="0"/>
          <p:nvPr/>
        </p:nvPicPr>
        <p:blipFill rotWithShape="1">
          <a:blip r:embed="rId4">
            <a:alphaModFix/>
          </a:blip>
          <a:srcRect b="0" l="0" r="0" t="0"/>
          <a:stretch/>
        </p:blipFill>
        <p:spPr>
          <a:xfrm>
            <a:off x="1025525" y="3251200"/>
            <a:ext cx="1793875" cy="2465387"/>
          </a:xfrm>
          <a:prstGeom prst="rect">
            <a:avLst/>
          </a:prstGeom>
          <a:noFill/>
          <a:ln>
            <a:noFill/>
          </a:ln>
        </p:spPr>
      </p:pic>
      <p:sp>
        <p:nvSpPr>
          <p:cNvPr id="118" name="Google Shape;118;p18"/>
          <p:cNvSpPr txBox="1"/>
          <p:nvPr/>
        </p:nvSpPr>
        <p:spPr>
          <a:xfrm>
            <a:off x="755650" y="1531937"/>
            <a:ext cx="7632700" cy="1382712"/>
          </a:xfrm>
          <a:prstGeom prst="rect">
            <a:avLst/>
          </a:prstGeom>
          <a:solidFill>
            <a:srgbClr val="E4EFF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19" name="Google Shape;119;p18"/>
          <p:cNvSpPr txBox="1"/>
          <p:nvPr/>
        </p:nvSpPr>
        <p:spPr>
          <a:xfrm>
            <a:off x="800100" y="1636712"/>
            <a:ext cx="7653337" cy="1277937"/>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rgbClr val="009285"/>
              </a:buClr>
              <a:buSzPts val="1800"/>
              <a:buFont typeface="Noto Sans Symbols"/>
              <a:buChar char="∙"/>
            </a:pPr>
            <a:r>
              <a:rPr b="1" i="0" lang="en-US" sz="1800" u="none">
                <a:solidFill>
                  <a:srgbClr val="009285"/>
                </a:solidFill>
                <a:latin typeface="Arial"/>
                <a:ea typeface="Arial"/>
                <a:cs typeface="Arial"/>
                <a:sym typeface="Arial"/>
              </a:rPr>
              <a:t>Water</a:t>
            </a:r>
            <a:r>
              <a:rPr b="0" i="0" lang="en-US" sz="1800" u="none">
                <a:solidFill>
                  <a:schemeClr val="dk1"/>
                </a:solidFill>
                <a:latin typeface="Arial"/>
                <a:ea typeface="Arial"/>
                <a:cs typeface="Arial"/>
                <a:sym typeface="Arial"/>
              </a:rPr>
              <a:t> to stay hydrated in hot conditions.</a:t>
            </a:r>
            <a:endParaRPr/>
          </a:p>
          <a:p>
            <a:pPr indent="-342900" lvl="0" marL="342900" marR="0" rtl="0" algn="l">
              <a:lnSpc>
                <a:spcPct val="107000"/>
              </a:lnSpc>
              <a:spcBef>
                <a:spcPts val="0"/>
              </a:spcBef>
              <a:spcAft>
                <a:spcPts val="0"/>
              </a:spcAft>
              <a:buClr>
                <a:srgbClr val="C9085B"/>
              </a:buClr>
              <a:buSzPts val="1800"/>
              <a:buFont typeface="Noto Sans Symbols"/>
              <a:buChar char="∙"/>
            </a:pPr>
            <a:r>
              <a:rPr b="1" i="0" lang="en-US" sz="1800" u="none">
                <a:solidFill>
                  <a:srgbClr val="C9085B"/>
                </a:solidFill>
                <a:latin typeface="Arial"/>
                <a:ea typeface="Arial"/>
                <a:cs typeface="Arial"/>
                <a:sym typeface="Arial"/>
              </a:rPr>
              <a:t>Prey</a:t>
            </a:r>
            <a:r>
              <a:rPr b="0" i="0" lang="en-US" sz="1800" u="none">
                <a:solidFill>
                  <a:schemeClr val="dk1"/>
                </a:solidFill>
                <a:latin typeface="Arial"/>
                <a:ea typeface="Arial"/>
                <a:cs typeface="Arial"/>
                <a:sym typeface="Arial"/>
              </a:rPr>
              <a:t>, such as antelopes and zebras, to eat.</a:t>
            </a:r>
            <a:endParaRPr/>
          </a:p>
          <a:p>
            <a:pPr indent="-342900" lvl="0" marL="342900" marR="0" rtl="0" algn="l">
              <a:lnSpc>
                <a:spcPct val="107000"/>
              </a:lnSpc>
              <a:spcBef>
                <a:spcPts val="0"/>
              </a:spcBef>
              <a:spcAft>
                <a:spcPts val="0"/>
              </a:spcAft>
              <a:buClr>
                <a:srgbClr val="4A3582"/>
              </a:buClr>
              <a:buSzPts val="1800"/>
              <a:buFont typeface="Noto Sans Symbols"/>
              <a:buChar char="∙"/>
            </a:pPr>
            <a:r>
              <a:rPr b="1" i="0" lang="en-US" sz="1800" u="none">
                <a:solidFill>
                  <a:srgbClr val="4A3582"/>
                </a:solidFill>
                <a:latin typeface="Arial"/>
                <a:ea typeface="Arial"/>
                <a:cs typeface="Arial"/>
                <a:sym typeface="Arial"/>
              </a:rPr>
              <a:t>Camouflage</a:t>
            </a:r>
            <a:r>
              <a:rPr b="0" i="0" lang="en-US" sz="1800" u="none">
                <a:solidFill>
                  <a:schemeClr val="dk1"/>
                </a:solidFill>
                <a:latin typeface="Arial"/>
                <a:ea typeface="Arial"/>
                <a:cs typeface="Arial"/>
                <a:sym typeface="Arial"/>
              </a:rPr>
              <a:t>, such as long grass to hide in </a:t>
            </a:r>
            <a:r>
              <a:rPr b="0" i="0" lang="en-US" sz="1800" u="none">
                <a:solidFill>
                  <a:srgbClr val="1C1C1C"/>
                </a:solidFill>
                <a:latin typeface="Arial"/>
                <a:ea typeface="Arial"/>
                <a:cs typeface="Arial"/>
                <a:sym typeface="Arial"/>
              </a:rPr>
              <a:t>whilst </a:t>
            </a:r>
            <a:r>
              <a:rPr b="0" i="0" lang="en-US" sz="1800" u="none">
                <a:solidFill>
                  <a:schemeClr val="dk1"/>
                </a:solidFill>
                <a:latin typeface="Arial"/>
                <a:ea typeface="Arial"/>
                <a:cs typeface="Arial"/>
                <a:sym typeface="Arial"/>
              </a:rPr>
              <a:t>they hunt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their prey.</a:t>
            </a:r>
            <a:endParaRPr/>
          </a:p>
        </p:txBody>
      </p:sp>
      <p:grpSp>
        <p:nvGrpSpPr>
          <p:cNvPr id="120" name="Google Shape;120;p18"/>
          <p:cNvGrpSpPr/>
          <p:nvPr/>
        </p:nvGrpSpPr>
        <p:grpSpPr>
          <a:xfrm>
            <a:off x="3816350" y="4433887"/>
            <a:ext cx="4572000" cy="1806575"/>
            <a:chOff x="3816350" y="4433510"/>
            <a:chExt cx="4572000" cy="1806303"/>
          </a:xfrm>
        </p:grpSpPr>
        <p:sp>
          <p:nvSpPr>
            <p:cNvPr id="121" name="Google Shape;121;p18"/>
            <p:cNvSpPr txBox="1"/>
            <p:nvPr/>
          </p:nvSpPr>
          <p:spPr>
            <a:xfrm>
              <a:off x="3816350" y="4436685"/>
              <a:ext cx="4572000" cy="1803128"/>
            </a:xfrm>
            <a:prstGeom prst="rect">
              <a:avLst/>
            </a:prstGeom>
            <a:solidFill>
              <a:srgbClr val="E4EFFC"/>
            </a:solidFill>
            <a:ln>
              <a:noFill/>
            </a:ln>
          </p:spPr>
          <p:txBody>
            <a:bodyPr anchorCtr="0" anchor="ctr" bIns="108000" lIns="108000" spcFirstLastPara="1" rIns="108000" wrap="square" tIns="108000">
              <a:noAutofit/>
            </a:bodyPr>
            <a:lstStyle/>
            <a:p>
              <a:pPr indent="0" lvl="0" marL="0" marR="0" rtl="0" algn="l">
                <a:lnSpc>
                  <a:spcPct val="100000"/>
                </a:lnSpc>
                <a:spcBef>
                  <a:spcPts val="0"/>
                </a:spcBef>
                <a:spcAft>
                  <a:spcPts val="0"/>
                </a:spcAft>
                <a:buNone/>
              </a:pPr>
              <a:r>
                <a:t/>
              </a:r>
              <a:endParaRPr b="0" i="0" sz="2400" u="none">
                <a:solidFill>
                  <a:schemeClr val="dk1"/>
                </a:solidFill>
                <a:latin typeface="Arial"/>
                <a:ea typeface="Arial"/>
                <a:cs typeface="Arial"/>
                <a:sym typeface="Arial"/>
              </a:endParaRPr>
            </a:p>
          </p:txBody>
        </p:sp>
        <p:sp>
          <p:nvSpPr>
            <p:cNvPr id="122" name="Google Shape;122;p18"/>
            <p:cNvSpPr txBox="1"/>
            <p:nvPr/>
          </p:nvSpPr>
          <p:spPr>
            <a:xfrm>
              <a:off x="3816350" y="4433510"/>
              <a:ext cx="4572000" cy="1802517"/>
            </a:xfrm>
            <a:prstGeom prst="rect">
              <a:avLst/>
            </a:prstGeom>
            <a:noFill/>
            <a:ln>
              <a:noFill/>
            </a:ln>
          </p:spPr>
          <p:txBody>
            <a:bodyPr anchorCtr="0" anchor="t" bIns="108000" lIns="108000" spcFirstLastPara="1" rIns="108000" wrap="square" tIns="108000">
              <a:noAutofit/>
            </a:bodyPr>
            <a:lstStyle/>
            <a:p>
              <a:pPr indent="0" lvl="0" marL="0" marR="0" rtl="0" algn="l">
                <a:lnSpc>
                  <a:spcPct val="107000"/>
                </a:lnSpc>
                <a:spcBef>
                  <a:spcPts val="0"/>
                </a:spcBef>
                <a:spcAft>
                  <a:spcPts val="0"/>
                </a:spcAft>
                <a:buClr>
                  <a:srgbClr val="1C1C1C"/>
                </a:buClr>
                <a:buSzPts val="1800"/>
                <a:buFont typeface="Arial"/>
                <a:buNone/>
              </a:pPr>
              <a:r>
                <a:rPr b="1" i="0" lang="en-US" sz="1800" u="none">
                  <a:solidFill>
                    <a:srgbClr val="1C1C1C"/>
                  </a:solidFill>
                  <a:latin typeface="Arial"/>
                  <a:ea typeface="Arial"/>
                  <a:cs typeface="Arial"/>
                  <a:sym typeface="Arial"/>
                </a:rPr>
                <a:t>This means…</a:t>
              </a:r>
              <a:endParaRPr/>
            </a:p>
            <a:p>
              <a:pPr indent="0" lvl="0" marL="0" marR="0" rtl="0" algn="l">
                <a:lnSpc>
                  <a:spcPct val="107000"/>
                </a:lnSpc>
                <a:spcBef>
                  <a:spcPts val="800"/>
                </a:spcBef>
                <a:spcAft>
                  <a:spcPts val="0"/>
                </a:spcAft>
                <a:buClr>
                  <a:srgbClr val="1C1C1C"/>
                </a:buClr>
                <a:buSzPts val="1800"/>
                <a:buFont typeface="Arial"/>
                <a:buNone/>
              </a:pPr>
              <a:r>
                <a:rPr b="0" i="0" lang="en-US" sz="1800" u="none">
                  <a:solidFill>
                    <a:srgbClr val="1C1C1C"/>
                  </a:solidFill>
                  <a:latin typeface="Arial"/>
                  <a:ea typeface="Arial"/>
                  <a:cs typeface="Arial"/>
                  <a:sym typeface="Arial"/>
                </a:rPr>
                <a:t>… lions are best suited to living in places where there are plenty of zebras to eat and there is long grass to hide in, such as the plains of Africa. </a:t>
              </a:r>
              <a:endParaRPr/>
            </a:p>
          </p:txBody>
        </p:sp>
      </p:grpSp>
      <p:sp>
        <p:nvSpPr>
          <p:cNvPr id="123" name="Google Shape;123;p18"/>
          <p:cNvSpPr/>
          <p:nvPr/>
        </p:nvSpPr>
        <p:spPr>
          <a:xfrm>
            <a:off x="4202112" y="3729037"/>
            <a:ext cx="3800475" cy="636587"/>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a:solidFill>
                  <a:srgbClr val="FFFFFF"/>
                </a:solidFill>
                <a:latin typeface="Arial"/>
                <a:ea typeface="Arial"/>
                <a:cs typeface="Arial"/>
                <a:sym typeface="Arial"/>
              </a:rPr>
              <a:t>prey: </a:t>
            </a:r>
            <a:r>
              <a:rPr b="0" i="0" lang="en-US" sz="1800" u="none">
                <a:solidFill>
                  <a:srgbClr val="FFFFFF"/>
                </a:solidFill>
                <a:latin typeface="Arial"/>
                <a:ea typeface="Arial"/>
                <a:cs typeface="Arial"/>
                <a:sym typeface="Arial"/>
              </a:rPr>
              <a:t>an animal that is hunted and eaten by another animal.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animEffect filter="fade" transition="in">
                                      <p:cBhvr>
                                        <p:cTn dur="500"/>
                                        <p:tgtEl>
                                          <p:spTgt spid="11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animEffect filter="fade" transition="in">
                                      <p:cBhvr>
                                        <p:cTn dur="500"/>
                                        <p:tgtEl>
                                          <p:spTgt spid="11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animEffect filter="fade" transition="in">
                                      <p:cBhvr>
                                        <p:cTn dur="500"/>
                                        <p:tgtEl>
                                          <p:spTgt spid="1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id="128" name="Google Shape;128;p19"/>
          <p:cNvPicPr preferRelativeResize="0"/>
          <p:nvPr/>
        </p:nvPicPr>
        <p:blipFill rotWithShape="1">
          <a:blip r:embed="rId3">
            <a:alphaModFix/>
          </a:blip>
          <a:srcRect b="0" l="14644" r="14644" t="0"/>
          <a:stretch/>
        </p:blipFill>
        <p:spPr>
          <a:xfrm>
            <a:off x="1620177" y="3445603"/>
            <a:ext cx="2243611" cy="2243611"/>
          </a:xfrm>
          <a:prstGeom prst="ellipse">
            <a:avLst/>
          </a:prstGeom>
          <a:noFill/>
          <a:ln>
            <a:noFill/>
          </a:ln>
        </p:spPr>
      </p:pic>
      <p:sp>
        <p:nvSpPr>
          <p:cNvPr id="129" name="Google Shape;129;p19"/>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900"/>
              <a:buFont typeface="Arial"/>
              <a:buNone/>
            </a:pPr>
            <a:r>
              <a:rPr b="1" i="0" lang="en-US" sz="3900" u="none">
                <a:solidFill>
                  <a:srgbClr val="1C1C1C"/>
                </a:solidFill>
                <a:latin typeface="Arial"/>
                <a:ea typeface="Arial"/>
                <a:cs typeface="Arial"/>
                <a:sym typeface="Arial"/>
              </a:rPr>
              <a:t>What Do Dogs Need in a Habitat?</a:t>
            </a:r>
            <a:endParaRPr/>
          </a:p>
        </p:txBody>
      </p:sp>
      <p:sp>
        <p:nvSpPr>
          <p:cNvPr id="130" name="Google Shape;130;p19"/>
          <p:cNvSpPr txBox="1"/>
          <p:nvPr/>
        </p:nvSpPr>
        <p:spPr>
          <a:xfrm>
            <a:off x="755650" y="1558925"/>
            <a:ext cx="7845425" cy="18700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rgbClr val="009285"/>
              </a:buClr>
              <a:buSzPts val="1800"/>
              <a:buFont typeface="Noto Sans Symbols"/>
              <a:buChar char="∙"/>
            </a:pPr>
            <a:r>
              <a:rPr b="1" i="0" lang="en-US" sz="1800" u="none">
                <a:solidFill>
                  <a:srgbClr val="009285"/>
                </a:solidFill>
                <a:latin typeface="Arial"/>
                <a:ea typeface="Arial"/>
                <a:cs typeface="Arial"/>
                <a:sym typeface="Arial"/>
              </a:rPr>
              <a:t>Water</a:t>
            </a:r>
            <a:r>
              <a:rPr b="0" i="0" lang="en-US" sz="1800" u="none">
                <a:solidFill>
                  <a:schemeClr val="dk1"/>
                </a:solidFill>
                <a:latin typeface="Arial"/>
                <a:ea typeface="Arial"/>
                <a:cs typeface="Arial"/>
                <a:sym typeface="Arial"/>
              </a:rPr>
              <a:t> to stay hydrated in all conditions.</a:t>
            </a:r>
            <a:endParaRPr/>
          </a:p>
          <a:p>
            <a:pPr indent="-342900" lvl="0" marL="342900" marR="0" rtl="0" algn="l">
              <a:lnSpc>
                <a:spcPct val="107000"/>
              </a:lnSpc>
              <a:spcBef>
                <a:spcPts val="0"/>
              </a:spcBef>
              <a:spcAft>
                <a:spcPts val="0"/>
              </a:spcAft>
              <a:buClr>
                <a:srgbClr val="C9085B"/>
              </a:buClr>
              <a:buSzPts val="1800"/>
              <a:buFont typeface="Noto Sans Symbols"/>
              <a:buChar char="∙"/>
            </a:pPr>
            <a:r>
              <a:rPr b="1" i="0" lang="en-US" sz="1800" u="none">
                <a:solidFill>
                  <a:srgbClr val="C9085B"/>
                </a:solidFill>
                <a:latin typeface="Arial"/>
                <a:ea typeface="Arial"/>
                <a:cs typeface="Arial"/>
                <a:sym typeface="Arial"/>
              </a:rPr>
              <a:t>Prey</a:t>
            </a:r>
            <a:r>
              <a:rPr b="0" i="0" lang="en-US" sz="1800" u="none">
                <a:solidFill>
                  <a:schemeClr val="dk1"/>
                </a:solidFill>
                <a:latin typeface="Arial"/>
                <a:ea typeface="Arial"/>
                <a:cs typeface="Arial"/>
                <a:sym typeface="Arial"/>
              </a:rPr>
              <a:t>, such as </a:t>
            </a:r>
            <a:r>
              <a:rPr b="0" i="0" lang="en-US" sz="1800" u="none">
                <a:solidFill>
                  <a:srgbClr val="1C1C1C"/>
                </a:solidFill>
                <a:latin typeface="Arial"/>
                <a:ea typeface="Arial"/>
                <a:cs typeface="Arial"/>
                <a:sym typeface="Arial"/>
              </a:rPr>
              <a:t>mice, voles, rabbits, and other small animals are caught and eaten by wild dogs. Pet dogs are fed a diet of either dry food or meat by their owners.</a:t>
            </a:r>
            <a:endParaRPr/>
          </a:p>
          <a:p>
            <a:pPr indent="-342900" lvl="0" marL="342900" marR="0" rtl="0" algn="l">
              <a:lnSpc>
                <a:spcPct val="107000"/>
              </a:lnSpc>
              <a:spcBef>
                <a:spcPts val="0"/>
              </a:spcBef>
              <a:spcAft>
                <a:spcPts val="0"/>
              </a:spcAft>
              <a:buClr>
                <a:srgbClr val="4A3582"/>
              </a:buClr>
              <a:buSzPts val="1800"/>
              <a:buFont typeface="Noto Sans Symbols"/>
              <a:buChar char="∙"/>
            </a:pPr>
            <a:r>
              <a:rPr b="1" i="0" lang="en-US" sz="1800" u="none">
                <a:solidFill>
                  <a:srgbClr val="4A3582"/>
                </a:solidFill>
                <a:latin typeface="Arial"/>
                <a:ea typeface="Arial"/>
                <a:cs typeface="Arial"/>
                <a:sym typeface="Arial"/>
              </a:rPr>
              <a:t>A den </a:t>
            </a:r>
            <a:r>
              <a:rPr b="0" i="0" lang="en-US" sz="1800" u="none">
                <a:solidFill>
                  <a:schemeClr val="dk1"/>
                </a:solidFill>
                <a:latin typeface="Arial"/>
                <a:ea typeface="Arial"/>
                <a:cs typeface="Arial"/>
                <a:sym typeface="Arial"/>
              </a:rPr>
              <a:t>to feel safe in. In the wild, this is a warm, dry place like a cave but, for a pet dog, this would be a crate or bed.</a:t>
            </a:r>
            <a:endParaRPr/>
          </a:p>
        </p:txBody>
      </p:sp>
      <p:sp>
        <p:nvSpPr>
          <p:cNvPr id="131" name="Google Shape;131;p19"/>
          <p:cNvSpPr txBox="1"/>
          <p:nvPr/>
        </p:nvSpPr>
        <p:spPr>
          <a:xfrm>
            <a:off x="5151437" y="3684587"/>
            <a:ext cx="3236912" cy="2252662"/>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This means…</a:t>
            </a:r>
            <a:endParaRPr/>
          </a:p>
          <a:p>
            <a:pPr indent="0" lvl="0" marL="0" marR="0" rtl="0" algn="l">
              <a:lnSpc>
                <a:spcPct val="107000"/>
              </a:lnSpc>
              <a:spcBef>
                <a:spcPts val="8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wild dogs are best suited to living in places where there is plenty of water and caves to stay dry in. Pet dogs are best suited to living with their owners in a warm, dry house. </a:t>
            </a:r>
            <a:endParaRPr/>
          </a:p>
        </p:txBody>
      </p:sp>
      <p:pic>
        <p:nvPicPr>
          <p:cNvPr id="132" name="Google Shape;132;p19"/>
          <p:cNvPicPr preferRelativeResize="0"/>
          <p:nvPr/>
        </p:nvPicPr>
        <p:blipFill rotWithShape="1">
          <a:blip r:embed="rId4">
            <a:alphaModFix/>
          </a:blip>
          <a:srcRect b="0" l="0" r="0" t="0"/>
          <a:stretch/>
        </p:blipFill>
        <p:spPr>
          <a:xfrm>
            <a:off x="755650" y="4645025"/>
            <a:ext cx="2309812" cy="1663700"/>
          </a:xfrm>
          <a:prstGeom prst="rect">
            <a:avLst/>
          </a:prstGeom>
          <a:noFill/>
          <a:ln>
            <a:noFill/>
          </a:ln>
        </p:spPr>
      </p:pic>
      <p:pic>
        <p:nvPicPr>
          <p:cNvPr id="133" name="Google Shape;133;p19"/>
          <p:cNvPicPr preferRelativeResize="0"/>
          <p:nvPr/>
        </p:nvPicPr>
        <p:blipFill rotWithShape="1">
          <a:blip r:embed="rId5">
            <a:alphaModFix/>
          </a:blip>
          <a:srcRect b="0" l="0" r="0" t="0"/>
          <a:stretch/>
        </p:blipFill>
        <p:spPr>
          <a:xfrm>
            <a:off x="3362325" y="4654550"/>
            <a:ext cx="1590675" cy="1035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500"/>
                                        <p:tgtEl>
                                          <p:spTgt spid="13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Effect filter="fade" transition="in">
                                      <p:cBhvr>
                                        <p:cTn dur="500"/>
                                        <p:tgtEl>
                                          <p:spTgt spid="13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Effect filter="fade" transition="in">
                                      <p:cBhvr>
                                        <p:cTn dur="500"/>
                                        <p:tgtEl>
                                          <p:spTgt spid="130">
                                            <p:txEl>
                                              <p:pRg end="2" st="2"/>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pic>
        <p:nvPicPr>
          <p:cNvPr id="138" name="Google Shape;138;p20"/>
          <p:cNvPicPr preferRelativeResize="0"/>
          <p:nvPr/>
        </p:nvPicPr>
        <p:blipFill rotWithShape="1">
          <a:blip r:embed="rId3">
            <a:alphaModFix/>
          </a:blip>
          <a:srcRect b="0" l="12991" r="12990" t="0"/>
          <a:stretch/>
        </p:blipFill>
        <p:spPr>
          <a:xfrm>
            <a:off x="5548494" y="3252969"/>
            <a:ext cx="2839856" cy="2839856"/>
          </a:xfrm>
          <a:prstGeom prst="ellipse">
            <a:avLst/>
          </a:prstGeom>
          <a:noFill/>
          <a:ln>
            <a:noFill/>
          </a:ln>
        </p:spPr>
      </p:pic>
      <p:sp>
        <p:nvSpPr>
          <p:cNvPr id="139" name="Google Shape;139;p20"/>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700"/>
              <a:buFont typeface="Arial"/>
              <a:buNone/>
            </a:pPr>
            <a:r>
              <a:rPr b="1" i="0" lang="en-US" sz="3700" u="none">
                <a:solidFill>
                  <a:srgbClr val="1C1C1C"/>
                </a:solidFill>
                <a:latin typeface="Arial"/>
                <a:ea typeface="Arial"/>
                <a:cs typeface="Arial"/>
                <a:sym typeface="Arial"/>
              </a:rPr>
              <a:t>What Do Pandas Need in a Habitat?</a:t>
            </a:r>
            <a:endParaRPr/>
          </a:p>
        </p:txBody>
      </p:sp>
      <p:sp>
        <p:nvSpPr>
          <p:cNvPr id="140" name="Google Shape;140;p20"/>
          <p:cNvSpPr txBox="1"/>
          <p:nvPr/>
        </p:nvSpPr>
        <p:spPr>
          <a:xfrm>
            <a:off x="755650" y="1473200"/>
            <a:ext cx="3816350" cy="3352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rgbClr val="C9085B"/>
              </a:buClr>
              <a:buSzPts val="1800"/>
              <a:buFont typeface="Noto Sans Symbols"/>
              <a:buChar char="∙"/>
            </a:pPr>
            <a:r>
              <a:rPr b="1" i="0" lang="en-US" sz="1800" u="none">
                <a:solidFill>
                  <a:srgbClr val="C9085B"/>
                </a:solidFill>
                <a:latin typeface="Arial"/>
                <a:ea typeface="Arial"/>
                <a:cs typeface="Arial"/>
                <a:sym typeface="Arial"/>
              </a:rPr>
              <a:t>Food </a:t>
            </a:r>
            <a:r>
              <a:rPr b="0" i="0" lang="en-US" sz="1800" u="none">
                <a:solidFill>
                  <a:schemeClr val="dk1"/>
                </a:solidFill>
                <a:latin typeface="Arial"/>
                <a:ea typeface="Arial"/>
                <a:cs typeface="Arial"/>
                <a:sym typeface="Arial"/>
              </a:rPr>
              <a:t>and</a:t>
            </a:r>
            <a:r>
              <a:rPr b="1" i="0" lang="en-US" sz="1800" u="none">
                <a:solidFill>
                  <a:srgbClr val="C9085B"/>
                </a:solidFill>
                <a:latin typeface="Arial"/>
                <a:ea typeface="Arial"/>
                <a:cs typeface="Arial"/>
                <a:sym typeface="Arial"/>
              </a:rPr>
              <a:t> </a:t>
            </a:r>
            <a:r>
              <a:rPr b="1" i="0" lang="en-US" sz="1800" u="none">
                <a:solidFill>
                  <a:srgbClr val="009285"/>
                </a:solidFill>
                <a:latin typeface="Arial"/>
                <a:ea typeface="Arial"/>
                <a:cs typeface="Arial"/>
                <a:sym typeface="Arial"/>
              </a:rPr>
              <a:t>Water</a:t>
            </a:r>
            <a:r>
              <a:rPr b="0" i="0" lang="en-US" sz="1800" u="none">
                <a:solidFill>
                  <a:schemeClr val="dk1"/>
                </a:solidFill>
                <a:latin typeface="Arial"/>
                <a:ea typeface="Arial"/>
                <a:cs typeface="Arial"/>
                <a:sym typeface="Arial"/>
              </a:rPr>
              <a:t>, to stay healthy and hydrated in all conditions. Both come from bamboo, which grows in cool forests. They also eat other plants and even small rodents.</a:t>
            </a:r>
            <a:endParaRPr b="0" i="0" sz="1800" u="none">
              <a:solidFill>
                <a:srgbClr val="1C1C1C"/>
              </a:solidFill>
              <a:latin typeface="Arial"/>
              <a:ea typeface="Arial"/>
              <a:cs typeface="Arial"/>
              <a:sym typeface="Arial"/>
            </a:endParaRPr>
          </a:p>
          <a:p>
            <a:pPr indent="-342900" lvl="0" marL="342900" marR="0" rtl="0" algn="l">
              <a:lnSpc>
                <a:spcPct val="107000"/>
              </a:lnSpc>
              <a:spcBef>
                <a:spcPts val="0"/>
              </a:spcBef>
              <a:spcAft>
                <a:spcPts val="0"/>
              </a:spcAft>
              <a:buClr>
                <a:srgbClr val="4A3582"/>
              </a:buClr>
              <a:buSzPts val="1800"/>
              <a:buFont typeface="Noto Sans Symbols"/>
              <a:buChar char="∙"/>
            </a:pPr>
            <a:r>
              <a:rPr b="1" i="0" lang="en-US" sz="1800" u="none">
                <a:solidFill>
                  <a:srgbClr val="4A3582"/>
                </a:solidFill>
                <a:latin typeface="Arial"/>
                <a:ea typeface="Arial"/>
                <a:cs typeface="Arial"/>
                <a:sym typeface="Arial"/>
              </a:rPr>
              <a:t>Camouflage </a:t>
            </a:r>
            <a:r>
              <a:rPr b="0" i="0" lang="en-US" sz="1800" u="none">
                <a:solidFill>
                  <a:schemeClr val="dk1"/>
                </a:solidFill>
                <a:latin typeface="Arial"/>
                <a:ea typeface="Arial"/>
                <a:cs typeface="Arial"/>
                <a:sym typeface="Arial"/>
              </a:rPr>
              <a:t>to hide in. The panda’s white fur helps it hide in the snow in the mountains, while the black patches help it hide in the shade. </a:t>
            </a:r>
            <a:endParaRPr/>
          </a:p>
        </p:txBody>
      </p:sp>
      <p:sp>
        <p:nvSpPr>
          <p:cNvPr id="141" name="Google Shape;141;p20"/>
          <p:cNvSpPr txBox="1"/>
          <p:nvPr/>
        </p:nvSpPr>
        <p:spPr>
          <a:xfrm>
            <a:off x="4965700" y="1473200"/>
            <a:ext cx="3422650" cy="167640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This means…</a:t>
            </a:r>
            <a:endParaRPr/>
          </a:p>
          <a:p>
            <a:pPr indent="0" lvl="0" marL="0" marR="0" rtl="0" algn="l">
              <a:lnSpc>
                <a:spcPct val="107000"/>
              </a:lnSpc>
              <a:spcBef>
                <a:spcPts val="8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pandas are best suited to living in places where there is plenty of bamboo and places to hide, such as a forest.</a:t>
            </a:r>
            <a:endParaRPr/>
          </a:p>
        </p:txBody>
      </p:sp>
      <p:pic>
        <p:nvPicPr>
          <p:cNvPr id="142" name="Google Shape;142;p20"/>
          <p:cNvPicPr preferRelativeResize="0"/>
          <p:nvPr/>
        </p:nvPicPr>
        <p:blipFill rotWithShape="1">
          <a:blip r:embed="rId4">
            <a:alphaModFix/>
          </a:blip>
          <a:srcRect b="0" l="0" r="0" t="0"/>
          <a:stretch/>
        </p:blipFill>
        <p:spPr>
          <a:xfrm>
            <a:off x="4527550" y="3252787"/>
            <a:ext cx="2089150" cy="30559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500"/>
                                        <p:tgtEl>
                                          <p:spTgt spid="14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500"/>
                                        <p:tgtEl>
                                          <p:spTgt spid="140">
                                            <p:txEl>
                                              <p:pRg end="1" st="1"/>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5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